
<file path=[Content_Types].xml><?xml version="1.0" encoding="utf-8"?>
<Types xmlns="http://schemas.openxmlformats.org/package/2006/content-types">
  <Default Extension="png" ContentType="image/png"/>
  <Default Extension="bin" ContentType="application/vnd.openxmlformats-officedocument.oleObject"/>
  <Default Extension="xls" ContentType="application/vnd.ms-exce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slideLayouts/slideLayout16.xml" ContentType="application/vnd.openxmlformats-officedocument.presentationml.slideLayout+xml"/>
  <Override PartName="/ppt/theme/theme6.xml" ContentType="application/vnd.openxmlformats-officedocument.theme+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theme/theme12.xml" ContentType="application/vnd.openxmlformats-officedocument.theme+xml"/>
  <Override PartName="/ppt/slideLayouts/slideLayout23.xml" ContentType="application/vnd.openxmlformats-officedocument.presentationml.slideLayout+xml"/>
  <Override PartName="/ppt/theme/theme13.xml" ContentType="application/vnd.openxmlformats-officedocument.theme+xml"/>
  <Override PartName="/ppt/slideLayouts/slideLayout24.xml" ContentType="application/vnd.openxmlformats-officedocument.presentationml.slideLayout+xml"/>
  <Override PartName="/ppt/theme/theme14.xml" ContentType="application/vnd.openxmlformats-officedocument.theme+xml"/>
  <Override PartName="/ppt/slideLayouts/slideLayout25.xml" ContentType="application/vnd.openxmlformats-officedocument.presentationml.slideLayout+xml"/>
  <Override PartName="/ppt/theme/theme15.xml" ContentType="application/vnd.openxmlformats-officedocument.theme+xml"/>
  <Override PartName="/ppt/slideLayouts/slideLayout26.xml" ContentType="application/vnd.openxmlformats-officedocument.presentationml.slideLayout+xml"/>
  <Override PartName="/ppt/theme/theme16.xml" ContentType="application/vnd.openxmlformats-officedocument.theme+xml"/>
  <Override PartName="/ppt/slideLayouts/slideLayout27.xml" ContentType="application/vnd.openxmlformats-officedocument.presentationml.slideLayout+xml"/>
  <Override PartName="/ppt/theme/theme17.xml" ContentType="application/vnd.openxmlformats-officedocument.theme+xml"/>
  <Override PartName="/ppt/slideLayouts/slideLayout28.xml" ContentType="application/vnd.openxmlformats-officedocument.presentationml.slideLayout+xml"/>
  <Override PartName="/ppt/theme/theme18.xml" ContentType="application/vnd.openxmlformats-officedocument.theme+xml"/>
  <Override PartName="/ppt/slideLayouts/slideLayout29.xml" ContentType="application/vnd.openxmlformats-officedocument.presentationml.slideLayout+xml"/>
  <Override PartName="/ppt/theme/theme19.xml" ContentType="application/vnd.openxmlformats-officedocument.theme+xml"/>
  <Override PartName="/ppt/slideLayouts/slideLayout30.xml" ContentType="application/vnd.openxmlformats-officedocument.presentationml.slideLayout+xml"/>
  <Override PartName="/ppt/theme/theme20.xml" ContentType="application/vnd.openxmlformats-officedocument.theme+xml"/>
  <Override PartName="/ppt/slideLayouts/slideLayout31.xml" ContentType="application/vnd.openxmlformats-officedocument.presentationml.slideLayout+xml"/>
  <Override PartName="/ppt/theme/theme21.xml" ContentType="application/vnd.openxmlformats-officedocument.theme+xml"/>
  <Override PartName="/ppt/media/image6.jpg" ContentType="image/png"/>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70" r:id="rId2"/>
    <p:sldMasterId id="2147483774" r:id="rId3"/>
    <p:sldMasterId id="2147483776" r:id="rId4"/>
    <p:sldMasterId id="2147483778" r:id="rId5"/>
    <p:sldMasterId id="2147483780" r:id="rId6"/>
    <p:sldMasterId id="2147483782" r:id="rId7"/>
    <p:sldMasterId id="2147483784" r:id="rId8"/>
    <p:sldMasterId id="2147483786" r:id="rId9"/>
    <p:sldMasterId id="2147483788" r:id="rId10"/>
    <p:sldMasterId id="2147483790" r:id="rId11"/>
    <p:sldMasterId id="2147483792" r:id="rId12"/>
    <p:sldMasterId id="2147483794" r:id="rId13"/>
    <p:sldMasterId id="2147483796" r:id="rId14"/>
    <p:sldMasterId id="2147483798" r:id="rId15"/>
    <p:sldMasterId id="2147483800" r:id="rId16"/>
    <p:sldMasterId id="2147483802" r:id="rId17"/>
    <p:sldMasterId id="2147483804" r:id="rId18"/>
    <p:sldMasterId id="2147483806" r:id="rId19"/>
    <p:sldMasterId id="2147483808" r:id="rId20"/>
    <p:sldMasterId id="2147483810" r:id="rId21"/>
  </p:sldMasterIdLst>
  <p:sldIdLst>
    <p:sldId id="268" r:id="rId22"/>
    <p:sldId id="293" r:id="rId23"/>
    <p:sldId id="295" r:id="rId24"/>
    <p:sldId id="294" r:id="rId25"/>
    <p:sldId id="272"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69" r:id="rId46"/>
    <p:sldId id="263" r:id="rId47"/>
    <p:sldId id="264" r:id="rId48"/>
    <p:sldId id="261" r:id="rId49"/>
    <p:sldId id="262" r:id="rId50"/>
    <p:sldId id="256" r:id="rId51"/>
    <p:sldId id="257" r:id="rId52"/>
    <p:sldId id="266" r:id="rId53"/>
    <p:sldId id="267" r:id="rId54"/>
    <p:sldId id="259" r:id="rId55"/>
    <p:sldId id="260" r:id="rId56"/>
    <p:sldId id="26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iko demjen" initials="ed"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00" autoAdjust="0"/>
    <p:restoredTop sz="91382" autoAdjust="0"/>
  </p:normalViewPr>
  <p:slideViewPr>
    <p:cSldViewPr snapToGrid="0">
      <p:cViewPr varScale="1">
        <p:scale>
          <a:sx n="107" d="100"/>
          <a:sy n="107" d="100"/>
        </p:scale>
        <p:origin x="-714" y="-8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8.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61"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8" Type="http://schemas.openxmlformats.org/officeDocument/2006/relationships/slideMaster" Target="slideMasters/slideMaster8.xml"/><Relationship Id="rId51" Type="http://schemas.openxmlformats.org/officeDocument/2006/relationships/slide" Target="slides/slide3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5-11T01:23:53.769" idx="1">
    <p:pos x="3109" y="135"/>
    <p:text>a choice of pictures for you</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5-05-11T01:42:58.681" idx="2">
    <p:pos x="147" y="229"/>
    <p:text>not sure if this paper is any good</p:text>
    <p:extLst>
      <p:ext uri="{C676402C-5697-4E1C-873F-D02D1690AC5C}">
        <p15:threadingInfo xmlns:p15="http://schemas.microsoft.com/office/powerpoint/2012/main" timeZoneBias="-6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5924" y="3307361"/>
            <a:ext cx="9489573"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45924" y="4777380"/>
            <a:ext cx="9489573"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D9FEB84-58F7-4C70-8C65-A50B34D427D5}" type="datetimeFigureOut">
              <a:rPr lang="en-GB" smtClean="0"/>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345924" y="1807361"/>
            <a:ext cx="949744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9FEB84-58F7-4C70-8C65-A50B34D427D5}" type="datetimeFigureOut">
              <a:rPr lang="en-GB" smtClean="0"/>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79416" y="675723"/>
            <a:ext cx="1963949"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45923" y="676186"/>
            <a:ext cx="7290076"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9FEB84-58F7-4C70-8C65-A50B34D427D5}" type="datetimeFigureOut">
              <a:rPr lang="en-GB" smtClean="0"/>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356369BA-CABB-4B0C-B0EE-9D23E5D25958}"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12434928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D9FEB84-58F7-4C70-8C65-A50B34D427D5}" type="datetimeFigureOut">
              <a:rPr lang="en-GB" smtClean="0"/>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FC838C93-28A8-4D60-883A-EEB09394F233}"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45958901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FC838C93-28A8-4D60-883A-EEB09394F233}"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459589012"/>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B7796AD0-441F-470E-A010-47E3F2A8695B}"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395954678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45925" y="3308581"/>
            <a:ext cx="9489571"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345925" y="4777381"/>
            <a:ext cx="9489571"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9FEB84-58F7-4C70-8C65-A50B34D427D5}" type="datetimeFigureOut">
              <a:rPr lang="en-GB" smtClean="0"/>
              <a:t>06/01/2016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FC838C93-28A8-4D60-883A-EEB09394F233}"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459589012"/>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FC838C93-28A8-4D60-883A-EEB09394F233}" type="slidenum">
              <a:rPr lang="en-GB">
                <a:solidFill>
                  <a:srgbClr val="FFFFFF"/>
                </a:solidFill>
              </a:rPr>
              <a:pPr>
                <a:defRPr/>
              </a:pPr>
              <a:t>‹#›</a:t>
            </a:fld>
            <a:endParaRPr lang="en-GB">
              <a:solidFill>
                <a:srgbClr val="FFFFFF"/>
              </a:solidFill>
            </a:endParaRPr>
          </a:p>
        </p:txBody>
      </p:sp>
    </p:spTree>
    <p:extLst>
      <p:ext uri="{BB962C8B-B14F-4D97-AF65-F5344CB8AC3E}">
        <p14:creationId xmlns:p14="http://schemas.microsoft.com/office/powerpoint/2010/main" val="245958901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45924" y="676187"/>
            <a:ext cx="949744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346015" y="1809750"/>
            <a:ext cx="4628369" cy="4051301"/>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17708" y="1809749"/>
            <a:ext cx="4625656" cy="4051302"/>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9FEB84-58F7-4C70-8C65-A50B34D427D5}" type="datetimeFigureOut">
              <a:rPr lang="en-GB" smtClean="0"/>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6015" y="1812927"/>
            <a:ext cx="462836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6015" y="2389192"/>
            <a:ext cx="4628369"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18015" y="1812927"/>
            <a:ext cx="462836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8015" y="2389192"/>
            <a:ext cx="4628367" cy="347186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9FEB84-58F7-4C70-8C65-A50B34D427D5}" type="datetimeFigureOut">
              <a:rPr lang="en-GB" smtClean="0"/>
              <a:t>06/01/2016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9FEB84-58F7-4C70-8C65-A50B34D427D5}" type="datetimeFigureOut">
              <a:rPr lang="en-GB" smtClean="0"/>
              <a:t>06/01/2016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EB84-58F7-4C70-8C65-A50B34D427D5}" type="datetimeFigureOut">
              <a:rPr lang="en-GB" smtClean="0"/>
              <a:t>06/01/2016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24" y="446091"/>
            <a:ext cx="3547533"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5136875" y="446550"/>
            <a:ext cx="5706492" cy="5414963"/>
          </a:xfrm>
        </p:spPr>
        <p:txBody>
          <a:bodyPr>
            <a:normAutofit/>
          </a:bodyPr>
          <a:lstStyle>
            <a:lvl1pPr>
              <a:defRPr sz="1400"/>
            </a:lvl1pPr>
            <a:lvl2pPr>
              <a:defRPr sz="1200"/>
            </a:lvl2pPr>
            <a:lvl3pPr>
              <a:defRPr sz="1100"/>
            </a:lvl3pPr>
            <a:lvl4pPr>
              <a:defRPr sz="1050"/>
            </a:lvl4pPr>
            <a:lvl5pPr>
              <a:defRPr sz="105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345924" y="1631952"/>
            <a:ext cx="3547533"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9FEB84-58F7-4C70-8C65-A50B34D427D5}" type="datetimeFigureOut">
              <a:rPr lang="en-GB" smtClean="0"/>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9164A5-BB15-4D92-8DF2-F7DD8BA8C865}"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5940" y="1387058"/>
            <a:ext cx="4397271"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345924" y="2500312"/>
            <a:ext cx="4397272"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9FEB84-58F7-4C70-8C65-A50B34D427D5}" type="datetimeFigureOut">
              <a:rPr lang="en-GB" smtClean="0"/>
              <a:t>06/01/2016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9164A5-BB15-4D92-8DF2-F7DD8BA8C865}" type="slidenum">
              <a:rPr lang="en-GB" smtClean="0"/>
              <a:t>‹#›</a:t>
            </a:fld>
            <a:endParaRPr lang="en-GB"/>
          </a:p>
        </p:txBody>
      </p:sp>
      <p:grpSp>
        <p:nvGrpSpPr>
          <p:cNvPr id="16" name="Group 15"/>
          <p:cNvGrpSpPr/>
          <p:nvPr/>
        </p:nvGrpSpPr>
        <p:grpSpPr>
          <a:xfrm>
            <a:off x="6021541" y="994391"/>
            <a:ext cx="2462851"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6232256" y="1601512"/>
            <a:ext cx="4572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3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92833" y="4042576"/>
            <a:ext cx="2325260"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694186" y="1095311"/>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2504975" y="283396"/>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694184" y="5729135"/>
            <a:ext cx="2545645"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62280" y="-61709"/>
            <a:ext cx="1932143"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1232151" y="-161623"/>
            <a:ext cx="2545644"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3" y="661201"/>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9997017" y="-61709"/>
            <a:ext cx="2259289"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8156672" y="-61708"/>
            <a:ext cx="2545645"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9992605" y="1095309"/>
            <a:ext cx="2263392"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10742233" y="5140809"/>
            <a:ext cx="1516259"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8882283" y="4363375"/>
            <a:ext cx="2545644"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92831" y="4948766"/>
            <a:ext cx="1805147"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944631" y="4790799"/>
            <a:ext cx="2545644"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8156671" y="783992"/>
            <a:ext cx="2545644"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8612071" y="5140809"/>
            <a:ext cx="2545644"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11197605" y="597861"/>
            <a:ext cx="1058392"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8466800" y="206512"/>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9163145" y="1450645"/>
            <a:ext cx="1624337"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9625424" y="2049927"/>
            <a:ext cx="1388368"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10332555" y="2661634"/>
            <a:ext cx="961744"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913405" y="-100976"/>
            <a:ext cx="1591568"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2003520" y="-100976"/>
            <a:ext cx="1372037"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92829" y="-100976"/>
            <a:ext cx="787017"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369911" y="4322246"/>
            <a:ext cx="1862516"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7723150" y="6490428"/>
            <a:ext cx="148791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8170974" y="6408840"/>
            <a:ext cx="164935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10103541" y="6409304"/>
            <a:ext cx="1615211"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4764" y="4941986"/>
            <a:ext cx="814973"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92832" y="6172569"/>
            <a:ext cx="1037463"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92833" y="5158575"/>
            <a:ext cx="751365"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34344" y="482386"/>
            <a:ext cx="797888"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632586" y="837256"/>
            <a:ext cx="1214423"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425719" y="1452262"/>
            <a:ext cx="1030657"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495011" y="1886983"/>
            <a:ext cx="813821"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206236" y="1919682"/>
            <a:ext cx="695685"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9736689" y="-61709"/>
            <a:ext cx="1214424"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11624165" y="-61709"/>
            <a:ext cx="631832"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10331293" y="283396"/>
            <a:ext cx="1504695"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11886293" y="749603"/>
            <a:ext cx="369707"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10121161" y="728498"/>
            <a:ext cx="1292979"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9960055" y="1326476"/>
            <a:ext cx="81092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10173255" y="5611890"/>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9297179" y="5242717"/>
            <a:ext cx="984460"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9992607" y="4928629"/>
            <a:ext cx="984460"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10972045" y="5666511"/>
            <a:ext cx="807512"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10771284" y="4098305"/>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11216064" y="5058341"/>
            <a:ext cx="738065"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11584789" y="4790335"/>
            <a:ext cx="671211"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5976" y="676187"/>
            <a:ext cx="9500151"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345924" y="1807361"/>
            <a:ext cx="9500149"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583125" y="5952273"/>
            <a:ext cx="28448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BD9FEB84-58F7-4C70-8C65-A50B34D427D5}" type="datetimeFigureOut">
              <a:rPr lang="en-GB" smtClean="0"/>
              <a:t>06/01/2016</a:t>
            </a:fld>
            <a:endParaRPr lang="en-GB"/>
          </a:p>
        </p:txBody>
      </p:sp>
      <p:sp>
        <p:nvSpPr>
          <p:cNvPr id="5" name="Footer Placeholder 4"/>
          <p:cNvSpPr>
            <a:spLocks noGrp="1"/>
          </p:cNvSpPr>
          <p:nvPr>
            <p:ph type="ftr" sz="quarter" idx="3"/>
          </p:nvPr>
        </p:nvSpPr>
        <p:spPr>
          <a:xfrm>
            <a:off x="1574595" y="5952273"/>
            <a:ext cx="7008532"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63853" y="5952273"/>
            <a:ext cx="811049"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2E9164A5-BB15-4D92-8DF2-F7DD8BA8C865}" type="slidenum">
              <a:rPr lang="en-GB" smtClean="0"/>
              <a:t>‹#›</a:t>
            </a:fld>
            <a:endParaRPr lang="en-GB"/>
          </a:p>
        </p:txBody>
      </p:sp>
      <p:sp>
        <p:nvSpPr>
          <p:cNvPr id="55" name="Oval 54"/>
          <p:cNvSpPr>
            <a:spLocks noChangeAspect="1"/>
          </p:cNvSpPr>
          <p:nvPr/>
        </p:nvSpPr>
        <p:spPr>
          <a:xfrm>
            <a:off x="2110896" y="5454223"/>
            <a:ext cx="2545645"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11427928" y="3382942"/>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11197608" y="35360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11477880" y="3688497"/>
            <a:ext cx="408413"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206280" y="2699391"/>
            <a:ext cx="623503"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632280" y="3166555"/>
            <a:ext cx="611693"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360653" y="3382949"/>
            <a:ext cx="469393"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115465" y="2581479"/>
            <a:ext cx="181392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8231140" y="2395879"/>
            <a:ext cx="1624337"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89"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91"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93"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95"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97"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99"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01"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03"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05"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07"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71"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09"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811"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75"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77"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79"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81"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83"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85"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pattFill prst="dkHorz">
          <a:fgClr>
            <a:schemeClr val="bg2"/>
          </a:fgClr>
          <a:bgClr>
            <a:schemeClr val="bg1"/>
          </a:bgClr>
        </a:patt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2438400"/>
            <a:ext cx="12192000" cy="4046538"/>
            <a:chOff x="0" y="1536"/>
            <a:chExt cx="5760" cy="2549"/>
          </a:xfrm>
        </p:grpSpPr>
        <p:sp>
          <p:nvSpPr>
            <p:cNvPr id="15363" name="Rectangle 3"/>
            <p:cNvSpPr>
              <a:spLocks noChangeArrowheads="1"/>
            </p:cNvSpPr>
            <p:nvPr userDrawn="1"/>
          </p:nvSpPr>
          <p:spPr bwMode="hidden">
            <a:xfrm rot="-1424751">
              <a:off x="2121" y="2592"/>
              <a:ext cx="3072" cy="384"/>
            </a:xfrm>
            <a:prstGeom prst="rect">
              <a:avLst/>
            </a:prstGeom>
            <a:gradFill rotWithShape="0">
              <a:gsLst>
                <a:gs pos="0">
                  <a:schemeClr val="bg1">
                    <a:gamma/>
                    <a:shade val="94118"/>
                    <a:invGamma/>
                  </a:schemeClr>
                </a:gs>
                <a:gs pos="50000">
                  <a:schemeClr val="bg1"/>
                </a:gs>
                <a:gs pos="100000">
                  <a:schemeClr val="bg1">
                    <a:gamma/>
                    <a:shade val="94118"/>
                    <a:invGamma/>
                  </a:schemeClr>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endParaRPr lang="en-GB">
                <a:solidFill>
                  <a:srgbClr val="FFFFFF"/>
                </a:solidFill>
              </a:endParaRPr>
            </a:p>
          </p:txBody>
        </p:sp>
        <p:sp>
          <p:nvSpPr>
            <p:cNvPr id="1033" name="Freeform 4"/>
            <p:cNvSpPr>
              <a:spLocks/>
            </p:cNvSpPr>
            <p:nvPr userDrawn="1"/>
          </p:nvSpPr>
          <p:spPr bwMode="hidden">
            <a:xfrm>
              <a:off x="0" y="2664"/>
              <a:ext cx="2688" cy="1224"/>
            </a:xfrm>
            <a:custGeom>
              <a:avLst/>
              <a:gdLst>
                <a:gd name="T0" fmla="*/ 0 w 2688"/>
                <a:gd name="T1" fmla="*/ 0 h 1224"/>
                <a:gd name="T2" fmla="*/ 960 w 2688"/>
                <a:gd name="T3" fmla="*/ 552 h 1224"/>
                <a:gd name="T4" fmla="*/ 1968 w 2688"/>
                <a:gd name="T5" fmla="*/ 264 h 1224"/>
                <a:gd name="T6" fmla="*/ 2028 w 2688"/>
                <a:gd name="T7" fmla="*/ 270 h 1224"/>
                <a:gd name="T8" fmla="*/ 2661 w 2688"/>
                <a:gd name="T9" fmla="*/ 528 h 1224"/>
                <a:gd name="T10" fmla="*/ 2688 w 2688"/>
                <a:gd name="T11" fmla="*/ 648 h 1224"/>
                <a:gd name="T12" fmla="*/ 2304 w 2688"/>
                <a:gd name="T13" fmla="*/ 1080 h 1224"/>
                <a:gd name="T14" fmla="*/ 1584 w 2688"/>
                <a:gd name="T15" fmla="*/ 1224 h 1224"/>
                <a:gd name="T16" fmla="*/ 1296 w 2688"/>
                <a:gd name="T17" fmla="*/ 936 h 1224"/>
                <a:gd name="T18" fmla="*/ 864 w 2688"/>
                <a:gd name="T19" fmla="*/ 1032 h 1224"/>
                <a:gd name="T20" fmla="*/ 0 w 2688"/>
                <a:gd name="T21" fmla="*/ 552 h 1224"/>
                <a:gd name="T22" fmla="*/ 0 w 2688"/>
                <a:gd name="T23" fmla="*/ 0 h 1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88" h="1224">
                  <a:moveTo>
                    <a:pt x="0" y="0"/>
                  </a:moveTo>
                  <a:lnTo>
                    <a:pt x="960" y="552"/>
                  </a:lnTo>
                  <a:lnTo>
                    <a:pt x="1968" y="264"/>
                  </a:lnTo>
                  <a:lnTo>
                    <a:pt x="2028" y="270"/>
                  </a:lnTo>
                  <a:lnTo>
                    <a:pt x="2661" y="528"/>
                  </a:lnTo>
                  <a:lnTo>
                    <a:pt x="2688" y="648"/>
                  </a:lnTo>
                  <a:lnTo>
                    <a:pt x="2304" y="1080"/>
                  </a:lnTo>
                  <a:lnTo>
                    <a:pt x="1584" y="1224"/>
                  </a:lnTo>
                  <a:lnTo>
                    <a:pt x="1296" y="936"/>
                  </a:lnTo>
                  <a:lnTo>
                    <a:pt x="864" y="1032"/>
                  </a:lnTo>
                  <a:lnTo>
                    <a:pt x="0" y="552"/>
                  </a:lnTo>
                  <a:lnTo>
                    <a:pt x="0" y="0"/>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GB" smtClean="0">
                <a:solidFill>
                  <a:srgbClr val="FFFFFF"/>
                </a:solidFill>
              </a:endParaRPr>
            </a:p>
          </p:txBody>
        </p:sp>
        <p:sp>
          <p:nvSpPr>
            <p:cNvPr id="1034" name="Freeform 5"/>
            <p:cNvSpPr>
              <a:spLocks/>
            </p:cNvSpPr>
            <p:nvPr userDrawn="1"/>
          </p:nvSpPr>
          <p:spPr bwMode="hidden">
            <a:xfrm>
              <a:off x="3359" y="1536"/>
              <a:ext cx="2401" cy="1232"/>
            </a:xfrm>
            <a:custGeom>
              <a:avLst/>
              <a:gdLst>
                <a:gd name="T0" fmla="*/ 2208 w 2401"/>
                <a:gd name="T1" fmla="*/ 15 h 1232"/>
                <a:gd name="T2" fmla="*/ 2088 w 2401"/>
                <a:gd name="T3" fmla="*/ 57 h 1232"/>
                <a:gd name="T4" fmla="*/ 1951 w 2401"/>
                <a:gd name="T5" fmla="*/ 99 h 1232"/>
                <a:gd name="T6" fmla="*/ 1704 w 2401"/>
                <a:gd name="T7" fmla="*/ 135 h 1232"/>
                <a:gd name="T8" fmla="*/ 1314 w 2401"/>
                <a:gd name="T9" fmla="*/ 177 h 1232"/>
                <a:gd name="T10" fmla="*/ 1176 w 2401"/>
                <a:gd name="T11" fmla="*/ 189 h 1232"/>
                <a:gd name="T12" fmla="*/ 1122 w 2401"/>
                <a:gd name="T13" fmla="*/ 195 h 1232"/>
                <a:gd name="T14" fmla="*/ 1075 w 2401"/>
                <a:gd name="T15" fmla="*/ 231 h 1232"/>
                <a:gd name="T16" fmla="*/ 924 w 2401"/>
                <a:gd name="T17" fmla="*/ 321 h 1232"/>
                <a:gd name="T18" fmla="*/ 840 w 2401"/>
                <a:gd name="T19" fmla="*/ 369 h 1232"/>
                <a:gd name="T20" fmla="*/ 630 w 2401"/>
                <a:gd name="T21" fmla="*/ 458 h 1232"/>
                <a:gd name="T22" fmla="*/ 529 w 2401"/>
                <a:gd name="T23" fmla="*/ 500 h 1232"/>
                <a:gd name="T24" fmla="*/ 487 w 2401"/>
                <a:gd name="T25" fmla="*/ 542 h 1232"/>
                <a:gd name="T26" fmla="*/ 457 w 2401"/>
                <a:gd name="T27" fmla="*/ 590 h 1232"/>
                <a:gd name="T28" fmla="*/ 402 w 2401"/>
                <a:gd name="T29" fmla="*/ 638 h 1232"/>
                <a:gd name="T30" fmla="*/ 330 w 2401"/>
                <a:gd name="T31" fmla="*/ 758 h 1232"/>
                <a:gd name="T32" fmla="*/ 312 w 2401"/>
                <a:gd name="T33" fmla="*/ 788 h 1232"/>
                <a:gd name="T34" fmla="*/ 252 w 2401"/>
                <a:gd name="T35" fmla="*/ 824 h 1232"/>
                <a:gd name="T36" fmla="*/ 84 w 2401"/>
                <a:gd name="T37" fmla="*/ 926 h 1232"/>
                <a:gd name="T38" fmla="*/ 0 w 2401"/>
                <a:gd name="T39" fmla="*/ 992 h 1232"/>
                <a:gd name="T40" fmla="*/ 12 w 2401"/>
                <a:gd name="T41" fmla="*/ 1040 h 1232"/>
                <a:gd name="T42" fmla="*/ 132 w 2401"/>
                <a:gd name="T43" fmla="*/ 1034 h 1232"/>
                <a:gd name="T44" fmla="*/ 336 w 2401"/>
                <a:gd name="T45" fmla="*/ 980 h 1232"/>
                <a:gd name="T46" fmla="*/ 529 w 2401"/>
                <a:gd name="T47" fmla="*/ 896 h 1232"/>
                <a:gd name="T48" fmla="*/ 576 w 2401"/>
                <a:gd name="T49" fmla="*/ 872 h 1232"/>
                <a:gd name="T50" fmla="*/ 714 w 2401"/>
                <a:gd name="T51" fmla="*/ 848 h 1232"/>
                <a:gd name="T52" fmla="*/ 966 w 2401"/>
                <a:gd name="T53" fmla="*/ 794 h 1232"/>
                <a:gd name="T54" fmla="*/ 1212 w 2401"/>
                <a:gd name="T55" fmla="*/ 782 h 1232"/>
                <a:gd name="T56" fmla="*/ 1416 w 2401"/>
                <a:gd name="T57" fmla="*/ 872 h 1232"/>
                <a:gd name="T58" fmla="*/ 1464 w 2401"/>
                <a:gd name="T59" fmla="*/ 932 h 1232"/>
                <a:gd name="T60" fmla="*/ 1440 w 2401"/>
                <a:gd name="T61" fmla="*/ 992 h 1232"/>
                <a:gd name="T62" fmla="*/ 1302 w 2401"/>
                <a:gd name="T63" fmla="*/ 1040 h 1232"/>
                <a:gd name="T64" fmla="*/ 1158 w 2401"/>
                <a:gd name="T65" fmla="*/ 1100 h 1232"/>
                <a:gd name="T66" fmla="*/ 1093 w 2401"/>
                <a:gd name="T67" fmla="*/ 1148 h 1232"/>
                <a:gd name="T68" fmla="*/ 1075 w 2401"/>
                <a:gd name="T69" fmla="*/ 1208 h 1232"/>
                <a:gd name="T70" fmla="*/ 1093 w 2401"/>
                <a:gd name="T71" fmla="*/ 1232 h 1232"/>
                <a:gd name="T72" fmla="*/ 1152 w 2401"/>
                <a:gd name="T73" fmla="*/ 1226 h 1232"/>
                <a:gd name="T74" fmla="*/ 1332 w 2401"/>
                <a:gd name="T75" fmla="*/ 1208 h 1232"/>
                <a:gd name="T76" fmla="*/ 1434 w 2401"/>
                <a:gd name="T77" fmla="*/ 1184 h 1232"/>
                <a:gd name="T78" fmla="*/ 1464 w 2401"/>
                <a:gd name="T79" fmla="*/ 1172 h 1232"/>
                <a:gd name="T80" fmla="*/ 1578 w 2401"/>
                <a:gd name="T81" fmla="*/ 1130 h 1232"/>
                <a:gd name="T82" fmla="*/ 1758 w 2401"/>
                <a:gd name="T83" fmla="*/ 1064 h 1232"/>
                <a:gd name="T84" fmla="*/ 1872 w 2401"/>
                <a:gd name="T85" fmla="*/ 962 h 1232"/>
                <a:gd name="T86" fmla="*/ 1986 w 2401"/>
                <a:gd name="T87" fmla="*/ 800 h 1232"/>
                <a:gd name="T88" fmla="*/ 2166 w 2401"/>
                <a:gd name="T89" fmla="*/ 650 h 1232"/>
                <a:gd name="T90" fmla="*/ 2257 w 2401"/>
                <a:gd name="T91" fmla="*/ 590 h 1232"/>
                <a:gd name="T92" fmla="*/ 2400 w 2401"/>
                <a:gd name="T93" fmla="*/ 57 h 12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401" h="1232">
                  <a:moveTo>
                    <a:pt x="2310" y="3"/>
                  </a:moveTo>
                  <a:lnTo>
                    <a:pt x="2280" y="3"/>
                  </a:lnTo>
                  <a:lnTo>
                    <a:pt x="2208" y="15"/>
                  </a:lnTo>
                  <a:lnTo>
                    <a:pt x="2136" y="27"/>
                  </a:lnTo>
                  <a:lnTo>
                    <a:pt x="2112" y="39"/>
                  </a:lnTo>
                  <a:lnTo>
                    <a:pt x="2088" y="57"/>
                  </a:lnTo>
                  <a:lnTo>
                    <a:pt x="2082" y="63"/>
                  </a:lnTo>
                  <a:lnTo>
                    <a:pt x="2076" y="69"/>
                  </a:lnTo>
                  <a:lnTo>
                    <a:pt x="1951" y="99"/>
                  </a:lnTo>
                  <a:lnTo>
                    <a:pt x="1896" y="111"/>
                  </a:lnTo>
                  <a:lnTo>
                    <a:pt x="1836" y="117"/>
                  </a:lnTo>
                  <a:lnTo>
                    <a:pt x="1704" y="135"/>
                  </a:lnTo>
                  <a:lnTo>
                    <a:pt x="1572" y="153"/>
                  </a:lnTo>
                  <a:lnTo>
                    <a:pt x="1434" y="165"/>
                  </a:lnTo>
                  <a:lnTo>
                    <a:pt x="1314" y="177"/>
                  </a:lnTo>
                  <a:lnTo>
                    <a:pt x="1260" y="183"/>
                  </a:lnTo>
                  <a:lnTo>
                    <a:pt x="1212" y="189"/>
                  </a:lnTo>
                  <a:lnTo>
                    <a:pt x="1176" y="189"/>
                  </a:lnTo>
                  <a:lnTo>
                    <a:pt x="1146" y="195"/>
                  </a:lnTo>
                  <a:lnTo>
                    <a:pt x="1128" y="195"/>
                  </a:lnTo>
                  <a:lnTo>
                    <a:pt x="1122" y="195"/>
                  </a:lnTo>
                  <a:lnTo>
                    <a:pt x="1116" y="201"/>
                  </a:lnTo>
                  <a:lnTo>
                    <a:pt x="1105" y="207"/>
                  </a:lnTo>
                  <a:lnTo>
                    <a:pt x="1075" y="231"/>
                  </a:lnTo>
                  <a:lnTo>
                    <a:pt x="1026" y="261"/>
                  </a:lnTo>
                  <a:lnTo>
                    <a:pt x="972" y="291"/>
                  </a:lnTo>
                  <a:lnTo>
                    <a:pt x="924" y="321"/>
                  </a:lnTo>
                  <a:lnTo>
                    <a:pt x="876" y="345"/>
                  </a:lnTo>
                  <a:lnTo>
                    <a:pt x="846" y="363"/>
                  </a:lnTo>
                  <a:lnTo>
                    <a:pt x="840" y="369"/>
                  </a:lnTo>
                  <a:lnTo>
                    <a:pt x="834" y="369"/>
                  </a:lnTo>
                  <a:lnTo>
                    <a:pt x="732" y="417"/>
                  </a:lnTo>
                  <a:lnTo>
                    <a:pt x="630" y="458"/>
                  </a:lnTo>
                  <a:lnTo>
                    <a:pt x="588" y="476"/>
                  </a:lnTo>
                  <a:lnTo>
                    <a:pt x="552" y="488"/>
                  </a:lnTo>
                  <a:lnTo>
                    <a:pt x="529" y="500"/>
                  </a:lnTo>
                  <a:lnTo>
                    <a:pt x="517" y="506"/>
                  </a:lnTo>
                  <a:lnTo>
                    <a:pt x="499" y="524"/>
                  </a:lnTo>
                  <a:lnTo>
                    <a:pt x="487" y="542"/>
                  </a:lnTo>
                  <a:lnTo>
                    <a:pt x="481" y="560"/>
                  </a:lnTo>
                  <a:lnTo>
                    <a:pt x="481" y="578"/>
                  </a:lnTo>
                  <a:lnTo>
                    <a:pt x="457" y="590"/>
                  </a:lnTo>
                  <a:lnTo>
                    <a:pt x="438" y="596"/>
                  </a:lnTo>
                  <a:lnTo>
                    <a:pt x="420" y="614"/>
                  </a:lnTo>
                  <a:lnTo>
                    <a:pt x="402" y="638"/>
                  </a:lnTo>
                  <a:lnTo>
                    <a:pt x="366" y="698"/>
                  </a:lnTo>
                  <a:lnTo>
                    <a:pt x="348" y="728"/>
                  </a:lnTo>
                  <a:lnTo>
                    <a:pt x="330" y="758"/>
                  </a:lnTo>
                  <a:lnTo>
                    <a:pt x="324" y="776"/>
                  </a:lnTo>
                  <a:lnTo>
                    <a:pt x="318" y="782"/>
                  </a:lnTo>
                  <a:lnTo>
                    <a:pt x="312" y="788"/>
                  </a:lnTo>
                  <a:lnTo>
                    <a:pt x="300" y="794"/>
                  </a:lnTo>
                  <a:lnTo>
                    <a:pt x="282" y="806"/>
                  </a:lnTo>
                  <a:lnTo>
                    <a:pt x="252" y="824"/>
                  </a:lnTo>
                  <a:lnTo>
                    <a:pt x="199" y="854"/>
                  </a:lnTo>
                  <a:lnTo>
                    <a:pt x="151" y="884"/>
                  </a:lnTo>
                  <a:lnTo>
                    <a:pt x="84" y="926"/>
                  </a:lnTo>
                  <a:lnTo>
                    <a:pt x="30" y="962"/>
                  </a:lnTo>
                  <a:lnTo>
                    <a:pt x="12" y="974"/>
                  </a:lnTo>
                  <a:lnTo>
                    <a:pt x="0" y="992"/>
                  </a:lnTo>
                  <a:lnTo>
                    <a:pt x="0" y="1004"/>
                  </a:lnTo>
                  <a:lnTo>
                    <a:pt x="0" y="1022"/>
                  </a:lnTo>
                  <a:lnTo>
                    <a:pt x="12" y="1040"/>
                  </a:lnTo>
                  <a:lnTo>
                    <a:pt x="42" y="1046"/>
                  </a:lnTo>
                  <a:lnTo>
                    <a:pt x="84" y="1046"/>
                  </a:lnTo>
                  <a:lnTo>
                    <a:pt x="132" y="1034"/>
                  </a:lnTo>
                  <a:lnTo>
                    <a:pt x="193" y="1022"/>
                  </a:lnTo>
                  <a:lnTo>
                    <a:pt x="264" y="1004"/>
                  </a:lnTo>
                  <a:lnTo>
                    <a:pt x="336" y="980"/>
                  </a:lnTo>
                  <a:lnTo>
                    <a:pt x="408" y="950"/>
                  </a:lnTo>
                  <a:lnTo>
                    <a:pt x="475" y="920"/>
                  </a:lnTo>
                  <a:lnTo>
                    <a:pt x="529" y="896"/>
                  </a:lnTo>
                  <a:lnTo>
                    <a:pt x="564" y="878"/>
                  </a:lnTo>
                  <a:lnTo>
                    <a:pt x="570" y="872"/>
                  </a:lnTo>
                  <a:lnTo>
                    <a:pt x="576" y="872"/>
                  </a:lnTo>
                  <a:lnTo>
                    <a:pt x="606" y="872"/>
                  </a:lnTo>
                  <a:lnTo>
                    <a:pt x="648" y="866"/>
                  </a:lnTo>
                  <a:lnTo>
                    <a:pt x="714" y="848"/>
                  </a:lnTo>
                  <a:lnTo>
                    <a:pt x="793" y="830"/>
                  </a:lnTo>
                  <a:lnTo>
                    <a:pt x="876" y="812"/>
                  </a:lnTo>
                  <a:lnTo>
                    <a:pt x="966" y="794"/>
                  </a:lnTo>
                  <a:lnTo>
                    <a:pt x="1063" y="782"/>
                  </a:lnTo>
                  <a:lnTo>
                    <a:pt x="1152" y="776"/>
                  </a:lnTo>
                  <a:lnTo>
                    <a:pt x="1212" y="782"/>
                  </a:lnTo>
                  <a:lnTo>
                    <a:pt x="1284" y="806"/>
                  </a:lnTo>
                  <a:lnTo>
                    <a:pt x="1357" y="836"/>
                  </a:lnTo>
                  <a:lnTo>
                    <a:pt x="1416" y="872"/>
                  </a:lnTo>
                  <a:lnTo>
                    <a:pt x="1434" y="890"/>
                  </a:lnTo>
                  <a:lnTo>
                    <a:pt x="1452" y="908"/>
                  </a:lnTo>
                  <a:lnTo>
                    <a:pt x="1464" y="932"/>
                  </a:lnTo>
                  <a:lnTo>
                    <a:pt x="1464" y="950"/>
                  </a:lnTo>
                  <a:lnTo>
                    <a:pt x="1458" y="968"/>
                  </a:lnTo>
                  <a:lnTo>
                    <a:pt x="1440" y="992"/>
                  </a:lnTo>
                  <a:lnTo>
                    <a:pt x="1410" y="1004"/>
                  </a:lnTo>
                  <a:lnTo>
                    <a:pt x="1369" y="1022"/>
                  </a:lnTo>
                  <a:lnTo>
                    <a:pt x="1302" y="1040"/>
                  </a:lnTo>
                  <a:lnTo>
                    <a:pt x="1248" y="1064"/>
                  </a:lnTo>
                  <a:lnTo>
                    <a:pt x="1200" y="1082"/>
                  </a:lnTo>
                  <a:lnTo>
                    <a:pt x="1158" y="1100"/>
                  </a:lnTo>
                  <a:lnTo>
                    <a:pt x="1128" y="1118"/>
                  </a:lnTo>
                  <a:lnTo>
                    <a:pt x="1110" y="1130"/>
                  </a:lnTo>
                  <a:lnTo>
                    <a:pt x="1093" y="1148"/>
                  </a:lnTo>
                  <a:lnTo>
                    <a:pt x="1081" y="1160"/>
                  </a:lnTo>
                  <a:lnTo>
                    <a:pt x="1069" y="1190"/>
                  </a:lnTo>
                  <a:lnTo>
                    <a:pt x="1075" y="1208"/>
                  </a:lnTo>
                  <a:lnTo>
                    <a:pt x="1081" y="1220"/>
                  </a:lnTo>
                  <a:lnTo>
                    <a:pt x="1087" y="1226"/>
                  </a:lnTo>
                  <a:lnTo>
                    <a:pt x="1093" y="1232"/>
                  </a:lnTo>
                  <a:lnTo>
                    <a:pt x="1110" y="1232"/>
                  </a:lnTo>
                  <a:lnTo>
                    <a:pt x="1128" y="1226"/>
                  </a:lnTo>
                  <a:lnTo>
                    <a:pt x="1152" y="1226"/>
                  </a:lnTo>
                  <a:lnTo>
                    <a:pt x="1212" y="1220"/>
                  </a:lnTo>
                  <a:lnTo>
                    <a:pt x="1272" y="1214"/>
                  </a:lnTo>
                  <a:lnTo>
                    <a:pt x="1332" y="1208"/>
                  </a:lnTo>
                  <a:lnTo>
                    <a:pt x="1393" y="1196"/>
                  </a:lnTo>
                  <a:lnTo>
                    <a:pt x="1416" y="1190"/>
                  </a:lnTo>
                  <a:lnTo>
                    <a:pt x="1434" y="1184"/>
                  </a:lnTo>
                  <a:lnTo>
                    <a:pt x="1446" y="1178"/>
                  </a:lnTo>
                  <a:lnTo>
                    <a:pt x="1452" y="1178"/>
                  </a:lnTo>
                  <a:lnTo>
                    <a:pt x="1464" y="1172"/>
                  </a:lnTo>
                  <a:lnTo>
                    <a:pt x="1488" y="1166"/>
                  </a:lnTo>
                  <a:lnTo>
                    <a:pt x="1530" y="1148"/>
                  </a:lnTo>
                  <a:lnTo>
                    <a:pt x="1578" y="1130"/>
                  </a:lnTo>
                  <a:lnTo>
                    <a:pt x="1681" y="1094"/>
                  </a:lnTo>
                  <a:lnTo>
                    <a:pt x="1722" y="1076"/>
                  </a:lnTo>
                  <a:lnTo>
                    <a:pt x="1758" y="1064"/>
                  </a:lnTo>
                  <a:lnTo>
                    <a:pt x="1812" y="1040"/>
                  </a:lnTo>
                  <a:lnTo>
                    <a:pt x="1848" y="1004"/>
                  </a:lnTo>
                  <a:lnTo>
                    <a:pt x="1872" y="962"/>
                  </a:lnTo>
                  <a:lnTo>
                    <a:pt x="1890" y="932"/>
                  </a:lnTo>
                  <a:lnTo>
                    <a:pt x="1932" y="866"/>
                  </a:lnTo>
                  <a:lnTo>
                    <a:pt x="1986" y="800"/>
                  </a:lnTo>
                  <a:lnTo>
                    <a:pt x="2046" y="740"/>
                  </a:lnTo>
                  <a:lnTo>
                    <a:pt x="2112" y="692"/>
                  </a:lnTo>
                  <a:lnTo>
                    <a:pt x="2166" y="650"/>
                  </a:lnTo>
                  <a:lnTo>
                    <a:pt x="2214" y="620"/>
                  </a:lnTo>
                  <a:lnTo>
                    <a:pt x="2244" y="596"/>
                  </a:lnTo>
                  <a:lnTo>
                    <a:pt x="2257" y="590"/>
                  </a:lnTo>
                  <a:lnTo>
                    <a:pt x="2400" y="518"/>
                  </a:lnTo>
                  <a:lnTo>
                    <a:pt x="2400" y="57"/>
                  </a:lnTo>
                  <a:lnTo>
                    <a:pt x="2401" y="0"/>
                  </a:lnTo>
                  <a:lnTo>
                    <a:pt x="2310" y="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66" name="Freeform 6"/>
            <p:cNvSpPr>
              <a:spLocks/>
            </p:cNvSpPr>
            <p:nvPr userDrawn="1"/>
          </p:nvSpPr>
          <p:spPr bwMode="hidden">
            <a:xfrm>
              <a:off x="3792" y="1536"/>
              <a:ext cx="1968" cy="762"/>
            </a:xfrm>
            <a:custGeom>
              <a:avLst/>
              <a:gdLst>
                <a:gd name="T0" fmla="*/ 965 w 1968"/>
                <a:gd name="T1" fmla="*/ 165 h 762"/>
                <a:gd name="T2" fmla="*/ 696 w 1968"/>
                <a:gd name="T3" fmla="*/ 200 h 762"/>
                <a:gd name="T4" fmla="*/ 693 w 1968"/>
                <a:gd name="T5" fmla="*/ 237 h 762"/>
                <a:gd name="T6" fmla="*/ 924 w 1968"/>
                <a:gd name="T7" fmla="*/ 258 h 762"/>
                <a:gd name="T8" fmla="*/ 993 w 1968"/>
                <a:gd name="T9" fmla="*/ 267 h 762"/>
                <a:gd name="T10" fmla="*/ 681 w 1968"/>
                <a:gd name="T11" fmla="*/ 291 h 762"/>
                <a:gd name="T12" fmla="*/ 633 w 1968"/>
                <a:gd name="T13" fmla="*/ 309 h 762"/>
                <a:gd name="T14" fmla="*/ 645 w 1968"/>
                <a:gd name="T15" fmla="*/ 336 h 762"/>
                <a:gd name="T16" fmla="*/ 672 w 1968"/>
                <a:gd name="T17" fmla="*/ 351 h 762"/>
                <a:gd name="T18" fmla="*/ 984 w 1968"/>
                <a:gd name="T19" fmla="*/ 333 h 762"/>
                <a:gd name="T20" fmla="*/ 1080 w 1968"/>
                <a:gd name="T21" fmla="*/ 357 h 762"/>
                <a:gd name="T22" fmla="*/ 624 w 1968"/>
                <a:gd name="T23" fmla="*/ 492 h 762"/>
                <a:gd name="T24" fmla="*/ 616 w 1968"/>
                <a:gd name="T25" fmla="*/ 536 h 762"/>
                <a:gd name="T26" fmla="*/ 8 w 1968"/>
                <a:gd name="T27" fmla="*/ 724 h 762"/>
                <a:gd name="T28" fmla="*/ 0 w 1968"/>
                <a:gd name="T29" fmla="*/ 756 h 762"/>
                <a:gd name="T30" fmla="*/ 27 w 1968"/>
                <a:gd name="T31" fmla="*/ 762 h 762"/>
                <a:gd name="T32" fmla="*/ 664 w 1968"/>
                <a:gd name="T33" fmla="*/ 564 h 762"/>
                <a:gd name="T34" fmla="*/ 856 w 1968"/>
                <a:gd name="T35" fmla="*/ 600 h 762"/>
                <a:gd name="T36" fmla="*/ 1158 w 1968"/>
                <a:gd name="T37" fmla="*/ 507 h 762"/>
                <a:gd name="T38" fmla="*/ 1434 w 1968"/>
                <a:gd name="T39" fmla="*/ 465 h 762"/>
                <a:gd name="T40" fmla="*/ 1572 w 1968"/>
                <a:gd name="T41" fmla="*/ 368 h 762"/>
                <a:gd name="T42" fmla="*/ 1712 w 1968"/>
                <a:gd name="T43" fmla="*/ 340 h 762"/>
                <a:gd name="T44" fmla="*/ 1856 w 1968"/>
                <a:gd name="T45" fmla="*/ 328 h 762"/>
                <a:gd name="T46" fmla="*/ 1968 w 1968"/>
                <a:gd name="T47" fmla="*/ 330 h 762"/>
                <a:gd name="T48" fmla="*/ 1968 w 1968"/>
                <a:gd name="T49" fmla="*/ 0 h 762"/>
                <a:gd name="T50" fmla="*/ 1934 w 1968"/>
                <a:gd name="T51" fmla="*/ 3 h 762"/>
                <a:gd name="T52" fmla="*/ 1832 w 1968"/>
                <a:gd name="T53" fmla="*/ 5 h 762"/>
                <a:gd name="T54" fmla="*/ 1682 w 1968"/>
                <a:gd name="T55" fmla="*/ 35 h 762"/>
                <a:gd name="T56" fmla="*/ 1643 w 1968"/>
                <a:gd name="T57" fmla="*/ 72 h 762"/>
                <a:gd name="T58" fmla="*/ 1392 w 1968"/>
                <a:gd name="T59" fmla="*/ 119 h 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68" h="762">
                  <a:moveTo>
                    <a:pt x="965" y="165"/>
                  </a:moveTo>
                  <a:lnTo>
                    <a:pt x="696" y="200"/>
                  </a:lnTo>
                  <a:lnTo>
                    <a:pt x="693" y="237"/>
                  </a:lnTo>
                  <a:lnTo>
                    <a:pt x="924" y="258"/>
                  </a:lnTo>
                  <a:lnTo>
                    <a:pt x="993" y="267"/>
                  </a:lnTo>
                  <a:lnTo>
                    <a:pt x="681" y="291"/>
                  </a:lnTo>
                  <a:lnTo>
                    <a:pt x="633" y="309"/>
                  </a:lnTo>
                  <a:lnTo>
                    <a:pt x="645" y="336"/>
                  </a:lnTo>
                  <a:lnTo>
                    <a:pt x="672" y="351"/>
                  </a:lnTo>
                  <a:lnTo>
                    <a:pt x="984" y="333"/>
                  </a:lnTo>
                  <a:lnTo>
                    <a:pt x="1080" y="357"/>
                  </a:lnTo>
                  <a:lnTo>
                    <a:pt x="624" y="492"/>
                  </a:lnTo>
                  <a:lnTo>
                    <a:pt x="616" y="536"/>
                  </a:lnTo>
                  <a:lnTo>
                    <a:pt x="8" y="724"/>
                  </a:lnTo>
                  <a:lnTo>
                    <a:pt x="0" y="756"/>
                  </a:lnTo>
                  <a:lnTo>
                    <a:pt x="27" y="762"/>
                  </a:lnTo>
                  <a:lnTo>
                    <a:pt x="664" y="564"/>
                  </a:lnTo>
                  <a:lnTo>
                    <a:pt x="856" y="600"/>
                  </a:lnTo>
                  <a:lnTo>
                    <a:pt x="1158" y="507"/>
                  </a:lnTo>
                  <a:lnTo>
                    <a:pt x="1434" y="465"/>
                  </a:lnTo>
                  <a:lnTo>
                    <a:pt x="1572" y="368"/>
                  </a:lnTo>
                  <a:lnTo>
                    <a:pt x="1712" y="340"/>
                  </a:lnTo>
                  <a:lnTo>
                    <a:pt x="1856" y="328"/>
                  </a:lnTo>
                  <a:lnTo>
                    <a:pt x="1968" y="330"/>
                  </a:lnTo>
                  <a:lnTo>
                    <a:pt x="1968" y="0"/>
                  </a:lnTo>
                  <a:lnTo>
                    <a:pt x="1934" y="3"/>
                  </a:lnTo>
                  <a:lnTo>
                    <a:pt x="1832" y="5"/>
                  </a:lnTo>
                  <a:lnTo>
                    <a:pt x="1682" y="35"/>
                  </a:lnTo>
                  <a:lnTo>
                    <a:pt x="1643" y="72"/>
                  </a:lnTo>
                  <a:lnTo>
                    <a:pt x="1392" y="119"/>
                  </a:lnTo>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36" name="Freeform 7"/>
            <p:cNvSpPr>
              <a:spLocks/>
            </p:cNvSpPr>
            <p:nvPr userDrawn="1"/>
          </p:nvSpPr>
          <p:spPr bwMode="hidden">
            <a:xfrm>
              <a:off x="3599" y="2477"/>
              <a:ext cx="186" cy="120"/>
            </a:xfrm>
            <a:custGeom>
              <a:avLst/>
              <a:gdLst>
                <a:gd name="T0" fmla="*/ 188 w 185"/>
                <a:gd name="T1" fmla="*/ 0 h 120"/>
                <a:gd name="T2" fmla="*/ 188 w 185"/>
                <a:gd name="T3" fmla="*/ 6 h 120"/>
                <a:gd name="T4" fmla="*/ 188 w 185"/>
                <a:gd name="T5" fmla="*/ 18 h 120"/>
                <a:gd name="T6" fmla="*/ 188 w 185"/>
                <a:gd name="T7" fmla="*/ 36 h 120"/>
                <a:gd name="T8" fmla="*/ 182 w 185"/>
                <a:gd name="T9" fmla="*/ 54 h 120"/>
                <a:gd name="T10" fmla="*/ 164 w 185"/>
                <a:gd name="T11" fmla="*/ 72 h 120"/>
                <a:gd name="T12" fmla="*/ 140 w 185"/>
                <a:gd name="T13" fmla="*/ 96 h 120"/>
                <a:gd name="T14" fmla="*/ 104 w 185"/>
                <a:gd name="T15" fmla="*/ 108 h 120"/>
                <a:gd name="T16" fmla="*/ 47 w 185"/>
                <a:gd name="T17" fmla="*/ 120 h 120"/>
                <a:gd name="T18" fmla="*/ 29 w 185"/>
                <a:gd name="T19" fmla="*/ 120 h 120"/>
                <a:gd name="T20" fmla="*/ 17 w 185"/>
                <a:gd name="T21" fmla="*/ 114 h 120"/>
                <a:gd name="T22" fmla="*/ 0 w 185"/>
                <a:gd name="T23" fmla="*/ 96 h 120"/>
                <a:gd name="T24" fmla="*/ 0 w 185"/>
                <a:gd name="T25" fmla="*/ 78 h 120"/>
                <a:gd name="T26" fmla="*/ 0 w 185"/>
                <a:gd name="T27" fmla="*/ 72 h 120"/>
                <a:gd name="T28" fmla="*/ 188 w 185"/>
                <a:gd name="T29" fmla="*/ 0 h 120"/>
                <a:gd name="T30" fmla="*/ 188 w 185"/>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5" h="120">
                  <a:moveTo>
                    <a:pt x="185" y="0"/>
                  </a:moveTo>
                  <a:lnTo>
                    <a:pt x="185" y="6"/>
                  </a:lnTo>
                  <a:lnTo>
                    <a:pt x="185" y="18"/>
                  </a:lnTo>
                  <a:lnTo>
                    <a:pt x="185" y="36"/>
                  </a:lnTo>
                  <a:lnTo>
                    <a:pt x="179" y="54"/>
                  </a:lnTo>
                  <a:lnTo>
                    <a:pt x="161" y="72"/>
                  </a:lnTo>
                  <a:lnTo>
                    <a:pt x="137" y="96"/>
                  </a:lnTo>
                  <a:lnTo>
                    <a:pt x="101" y="108"/>
                  </a:lnTo>
                  <a:lnTo>
                    <a:pt x="47" y="120"/>
                  </a:lnTo>
                  <a:lnTo>
                    <a:pt x="29" y="120"/>
                  </a:lnTo>
                  <a:lnTo>
                    <a:pt x="17" y="114"/>
                  </a:lnTo>
                  <a:lnTo>
                    <a:pt x="0" y="96"/>
                  </a:lnTo>
                  <a:lnTo>
                    <a:pt x="0" y="78"/>
                  </a:lnTo>
                  <a:lnTo>
                    <a:pt x="0" y="72"/>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7" name="Freeform 8"/>
            <p:cNvSpPr>
              <a:spLocks/>
            </p:cNvSpPr>
            <p:nvPr userDrawn="1"/>
          </p:nvSpPr>
          <p:spPr bwMode="hidden">
            <a:xfrm>
              <a:off x="3779" y="2393"/>
              <a:ext cx="185" cy="120"/>
            </a:xfrm>
            <a:custGeom>
              <a:avLst/>
              <a:gdLst>
                <a:gd name="T0" fmla="*/ 185 w 185"/>
                <a:gd name="T1" fmla="*/ 0 h 120"/>
                <a:gd name="T2" fmla="*/ 185 w 185"/>
                <a:gd name="T3" fmla="*/ 6 h 120"/>
                <a:gd name="T4" fmla="*/ 179 w 185"/>
                <a:gd name="T5" fmla="*/ 24 h 120"/>
                <a:gd name="T6" fmla="*/ 167 w 185"/>
                <a:gd name="T7" fmla="*/ 42 h 120"/>
                <a:gd name="T8" fmla="*/ 149 w 185"/>
                <a:gd name="T9" fmla="*/ 66 h 120"/>
                <a:gd name="T10" fmla="*/ 131 w 185"/>
                <a:gd name="T11" fmla="*/ 90 h 120"/>
                <a:gd name="T12" fmla="*/ 102 w 185"/>
                <a:gd name="T13" fmla="*/ 108 h 120"/>
                <a:gd name="T14" fmla="*/ 66 w 185"/>
                <a:gd name="T15" fmla="*/ 120 h 120"/>
                <a:gd name="T16" fmla="*/ 18 w 185"/>
                <a:gd name="T17" fmla="*/ 120 h 120"/>
                <a:gd name="T18" fmla="*/ 0 w 185"/>
                <a:gd name="T19" fmla="*/ 60 h 120"/>
                <a:gd name="T20" fmla="*/ 185 w 185"/>
                <a:gd name="T21" fmla="*/ 0 h 120"/>
                <a:gd name="T22" fmla="*/ 185 w 185"/>
                <a:gd name="T23" fmla="*/ 0 h 1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85" h="120">
                  <a:moveTo>
                    <a:pt x="185" y="0"/>
                  </a:moveTo>
                  <a:lnTo>
                    <a:pt x="185" y="6"/>
                  </a:lnTo>
                  <a:lnTo>
                    <a:pt x="179" y="24"/>
                  </a:lnTo>
                  <a:lnTo>
                    <a:pt x="167" y="42"/>
                  </a:lnTo>
                  <a:lnTo>
                    <a:pt x="149" y="66"/>
                  </a:lnTo>
                  <a:lnTo>
                    <a:pt x="131" y="90"/>
                  </a:lnTo>
                  <a:lnTo>
                    <a:pt x="102" y="108"/>
                  </a:lnTo>
                  <a:lnTo>
                    <a:pt x="66" y="120"/>
                  </a:lnTo>
                  <a:lnTo>
                    <a:pt x="18" y="120"/>
                  </a:lnTo>
                  <a:lnTo>
                    <a:pt x="0" y="60"/>
                  </a:lnTo>
                  <a:lnTo>
                    <a:pt x="18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8" name="Freeform 9"/>
            <p:cNvSpPr>
              <a:spLocks/>
            </p:cNvSpPr>
            <p:nvPr userDrawn="1"/>
          </p:nvSpPr>
          <p:spPr bwMode="hidden">
            <a:xfrm>
              <a:off x="3839" y="1836"/>
              <a:ext cx="528" cy="275"/>
            </a:xfrm>
            <a:custGeom>
              <a:avLst/>
              <a:gdLst>
                <a:gd name="T0" fmla="*/ 0 w 526"/>
                <a:gd name="T1" fmla="*/ 275 h 275"/>
                <a:gd name="T2" fmla="*/ 0 w 526"/>
                <a:gd name="T3" fmla="*/ 269 h 275"/>
                <a:gd name="T4" fmla="*/ 6 w 526"/>
                <a:gd name="T5" fmla="*/ 251 h 275"/>
                <a:gd name="T6" fmla="*/ 6 w 526"/>
                <a:gd name="T7" fmla="*/ 239 h 275"/>
                <a:gd name="T8" fmla="*/ 12 w 526"/>
                <a:gd name="T9" fmla="*/ 227 h 275"/>
                <a:gd name="T10" fmla="*/ 18 w 526"/>
                <a:gd name="T11" fmla="*/ 221 h 275"/>
                <a:gd name="T12" fmla="*/ 36 w 526"/>
                <a:gd name="T13" fmla="*/ 215 h 275"/>
                <a:gd name="T14" fmla="*/ 77 w 526"/>
                <a:gd name="T15" fmla="*/ 203 h 275"/>
                <a:gd name="T16" fmla="*/ 140 w 526"/>
                <a:gd name="T17" fmla="*/ 179 h 275"/>
                <a:gd name="T18" fmla="*/ 212 w 526"/>
                <a:gd name="T19" fmla="*/ 143 h 275"/>
                <a:gd name="T20" fmla="*/ 254 w 526"/>
                <a:gd name="T21" fmla="*/ 120 h 275"/>
                <a:gd name="T22" fmla="*/ 302 w 526"/>
                <a:gd name="T23" fmla="*/ 96 h 275"/>
                <a:gd name="T24" fmla="*/ 399 w 526"/>
                <a:gd name="T25" fmla="*/ 48 h 275"/>
                <a:gd name="T26" fmla="*/ 448 w 526"/>
                <a:gd name="T27" fmla="*/ 30 h 275"/>
                <a:gd name="T28" fmla="*/ 484 w 526"/>
                <a:gd name="T29" fmla="*/ 12 h 275"/>
                <a:gd name="T30" fmla="*/ 508 w 526"/>
                <a:gd name="T31" fmla="*/ 6 h 275"/>
                <a:gd name="T32" fmla="*/ 526 w 526"/>
                <a:gd name="T33" fmla="*/ 0 h 275"/>
                <a:gd name="T34" fmla="*/ 532 w 526"/>
                <a:gd name="T35" fmla="*/ 0 h 275"/>
                <a:gd name="T36" fmla="*/ 526 w 526"/>
                <a:gd name="T37" fmla="*/ 6 h 275"/>
                <a:gd name="T38" fmla="*/ 514 w 526"/>
                <a:gd name="T39" fmla="*/ 12 h 275"/>
                <a:gd name="T40" fmla="*/ 490 w 526"/>
                <a:gd name="T41" fmla="*/ 24 h 275"/>
                <a:gd name="T42" fmla="*/ 466 w 526"/>
                <a:gd name="T43" fmla="*/ 42 h 275"/>
                <a:gd name="T44" fmla="*/ 442 w 526"/>
                <a:gd name="T45" fmla="*/ 54 h 275"/>
                <a:gd name="T46" fmla="*/ 399 w 526"/>
                <a:gd name="T47" fmla="*/ 78 h 275"/>
                <a:gd name="T48" fmla="*/ 343 w 526"/>
                <a:gd name="T49" fmla="*/ 108 h 275"/>
                <a:gd name="T50" fmla="*/ 278 w 526"/>
                <a:gd name="T51" fmla="*/ 143 h 275"/>
                <a:gd name="T52" fmla="*/ 131 w 526"/>
                <a:gd name="T53" fmla="*/ 221 h 275"/>
                <a:gd name="T54" fmla="*/ 65 w 526"/>
                <a:gd name="T55" fmla="*/ 251 h 275"/>
                <a:gd name="T56" fmla="*/ 0 w 526"/>
                <a:gd name="T57" fmla="*/ 275 h 275"/>
                <a:gd name="T58" fmla="*/ 0 w 526"/>
                <a:gd name="T59" fmla="*/ 275 h 27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6" h="275">
                  <a:moveTo>
                    <a:pt x="0" y="275"/>
                  </a:moveTo>
                  <a:lnTo>
                    <a:pt x="0" y="269"/>
                  </a:lnTo>
                  <a:lnTo>
                    <a:pt x="6" y="251"/>
                  </a:lnTo>
                  <a:lnTo>
                    <a:pt x="6" y="239"/>
                  </a:lnTo>
                  <a:lnTo>
                    <a:pt x="12" y="227"/>
                  </a:lnTo>
                  <a:lnTo>
                    <a:pt x="18" y="221"/>
                  </a:lnTo>
                  <a:lnTo>
                    <a:pt x="36" y="215"/>
                  </a:lnTo>
                  <a:lnTo>
                    <a:pt x="77" y="203"/>
                  </a:lnTo>
                  <a:lnTo>
                    <a:pt x="137" y="179"/>
                  </a:lnTo>
                  <a:lnTo>
                    <a:pt x="209" y="143"/>
                  </a:lnTo>
                  <a:lnTo>
                    <a:pt x="251" y="120"/>
                  </a:lnTo>
                  <a:lnTo>
                    <a:pt x="299" y="96"/>
                  </a:lnTo>
                  <a:lnTo>
                    <a:pt x="394" y="48"/>
                  </a:lnTo>
                  <a:lnTo>
                    <a:pt x="442" y="30"/>
                  </a:lnTo>
                  <a:lnTo>
                    <a:pt x="478" y="12"/>
                  </a:lnTo>
                  <a:lnTo>
                    <a:pt x="502" y="6"/>
                  </a:lnTo>
                  <a:lnTo>
                    <a:pt x="520" y="0"/>
                  </a:lnTo>
                  <a:lnTo>
                    <a:pt x="526" y="0"/>
                  </a:lnTo>
                  <a:lnTo>
                    <a:pt x="520" y="6"/>
                  </a:lnTo>
                  <a:lnTo>
                    <a:pt x="508" y="12"/>
                  </a:lnTo>
                  <a:lnTo>
                    <a:pt x="484" y="24"/>
                  </a:lnTo>
                  <a:lnTo>
                    <a:pt x="460" y="42"/>
                  </a:lnTo>
                  <a:lnTo>
                    <a:pt x="436" y="54"/>
                  </a:lnTo>
                  <a:lnTo>
                    <a:pt x="394" y="78"/>
                  </a:lnTo>
                  <a:lnTo>
                    <a:pt x="340" y="108"/>
                  </a:lnTo>
                  <a:lnTo>
                    <a:pt x="275" y="143"/>
                  </a:lnTo>
                  <a:lnTo>
                    <a:pt x="131" y="221"/>
                  </a:lnTo>
                  <a:lnTo>
                    <a:pt x="65" y="251"/>
                  </a:lnTo>
                  <a:lnTo>
                    <a:pt x="0" y="27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39" name="Freeform 10"/>
            <p:cNvSpPr>
              <a:spLocks/>
            </p:cNvSpPr>
            <p:nvPr userDrawn="1"/>
          </p:nvSpPr>
          <p:spPr bwMode="hidden">
            <a:xfrm>
              <a:off x="3676" y="2015"/>
              <a:ext cx="721" cy="306"/>
            </a:xfrm>
            <a:custGeom>
              <a:avLst/>
              <a:gdLst>
                <a:gd name="T0" fmla="*/ 48 w 718"/>
                <a:gd name="T1" fmla="*/ 216 h 306"/>
                <a:gd name="T2" fmla="*/ 30 w 718"/>
                <a:gd name="T3" fmla="*/ 252 h 306"/>
                <a:gd name="T4" fmla="*/ 12 w 718"/>
                <a:gd name="T5" fmla="*/ 282 h 306"/>
                <a:gd name="T6" fmla="*/ 6 w 718"/>
                <a:gd name="T7" fmla="*/ 300 h 306"/>
                <a:gd name="T8" fmla="*/ 0 w 718"/>
                <a:gd name="T9" fmla="*/ 306 h 306"/>
                <a:gd name="T10" fmla="*/ 48 w 718"/>
                <a:gd name="T11" fmla="*/ 276 h 306"/>
                <a:gd name="T12" fmla="*/ 84 w 718"/>
                <a:gd name="T13" fmla="*/ 252 h 306"/>
                <a:gd name="T14" fmla="*/ 108 w 718"/>
                <a:gd name="T15" fmla="*/ 234 h 306"/>
                <a:gd name="T16" fmla="*/ 123 w 718"/>
                <a:gd name="T17" fmla="*/ 228 h 306"/>
                <a:gd name="T18" fmla="*/ 129 w 718"/>
                <a:gd name="T19" fmla="*/ 228 h 306"/>
                <a:gd name="T20" fmla="*/ 147 w 718"/>
                <a:gd name="T21" fmla="*/ 222 h 306"/>
                <a:gd name="T22" fmla="*/ 171 w 718"/>
                <a:gd name="T23" fmla="*/ 216 h 306"/>
                <a:gd name="T24" fmla="*/ 201 w 718"/>
                <a:gd name="T25" fmla="*/ 204 h 306"/>
                <a:gd name="T26" fmla="*/ 278 w 718"/>
                <a:gd name="T27" fmla="*/ 180 h 306"/>
                <a:gd name="T28" fmla="*/ 377 w 718"/>
                <a:gd name="T29" fmla="*/ 156 h 306"/>
                <a:gd name="T30" fmla="*/ 467 w 718"/>
                <a:gd name="T31" fmla="*/ 126 h 306"/>
                <a:gd name="T32" fmla="*/ 550 w 718"/>
                <a:gd name="T33" fmla="*/ 102 h 306"/>
                <a:gd name="T34" fmla="*/ 580 w 718"/>
                <a:gd name="T35" fmla="*/ 90 h 306"/>
                <a:gd name="T36" fmla="*/ 613 w 718"/>
                <a:gd name="T37" fmla="*/ 84 h 306"/>
                <a:gd name="T38" fmla="*/ 631 w 718"/>
                <a:gd name="T39" fmla="*/ 78 h 306"/>
                <a:gd name="T40" fmla="*/ 637 w 718"/>
                <a:gd name="T41" fmla="*/ 72 h 306"/>
                <a:gd name="T42" fmla="*/ 643 w 718"/>
                <a:gd name="T43" fmla="*/ 66 h 306"/>
                <a:gd name="T44" fmla="*/ 661 w 718"/>
                <a:gd name="T45" fmla="*/ 60 h 306"/>
                <a:gd name="T46" fmla="*/ 703 w 718"/>
                <a:gd name="T47" fmla="*/ 30 h 306"/>
                <a:gd name="T48" fmla="*/ 721 w 718"/>
                <a:gd name="T49" fmla="*/ 18 h 306"/>
                <a:gd name="T50" fmla="*/ 727 w 718"/>
                <a:gd name="T51" fmla="*/ 6 h 306"/>
                <a:gd name="T52" fmla="*/ 721 w 718"/>
                <a:gd name="T53" fmla="*/ 0 h 306"/>
                <a:gd name="T54" fmla="*/ 697 w 718"/>
                <a:gd name="T55" fmla="*/ 0 h 306"/>
                <a:gd name="T56" fmla="*/ 637 w 718"/>
                <a:gd name="T57" fmla="*/ 0 h 306"/>
                <a:gd name="T58" fmla="*/ 586 w 718"/>
                <a:gd name="T59" fmla="*/ 0 h 306"/>
                <a:gd name="T60" fmla="*/ 550 w 718"/>
                <a:gd name="T61" fmla="*/ 0 h 306"/>
                <a:gd name="T62" fmla="*/ 520 w 718"/>
                <a:gd name="T63" fmla="*/ 18 h 306"/>
                <a:gd name="T64" fmla="*/ 491 w 718"/>
                <a:gd name="T65" fmla="*/ 42 h 306"/>
                <a:gd name="T66" fmla="*/ 473 w 718"/>
                <a:gd name="T67" fmla="*/ 54 h 306"/>
                <a:gd name="T68" fmla="*/ 455 w 718"/>
                <a:gd name="T69" fmla="*/ 60 h 306"/>
                <a:gd name="T70" fmla="*/ 431 w 718"/>
                <a:gd name="T71" fmla="*/ 60 h 306"/>
                <a:gd name="T72" fmla="*/ 395 w 718"/>
                <a:gd name="T73" fmla="*/ 66 h 306"/>
                <a:gd name="T74" fmla="*/ 350 w 718"/>
                <a:gd name="T75" fmla="*/ 84 h 306"/>
                <a:gd name="T76" fmla="*/ 314 w 718"/>
                <a:gd name="T77" fmla="*/ 108 h 306"/>
                <a:gd name="T78" fmla="*/ 290 w 718"/>
                <a:gd name="T79" fmla="*/ 126 h 306"/>
                <a:gd name="T80" fmla="*/ 278 w 718"/>
                <a:gd name="T81" fmla="*/ 132 h 306"/>
                <a:gd name="T82" fmla="*/ 260 w 718"/>
                <a:gd name="T83" fmla="*/ 138 h 306"/>
                <a:gd name="T84" fmla="*/ 224 w 718"/>
                <a:gd name="T85" fmla="*/ 138 h 306"/>
                <a:gd name="T86" fmla="*/ 189 w 718"/>
                <a:gd name="T87" fmla="*/ 138 h 306"/>
                <a:gd name="T88" fmla="*/ 183 w 718"/>
                <a:gd name="T89" fmla="*/ 138 h 306"/>
                <a:gd name="T90" fmla="*/ 177 w 718"/>
                <a:gd name="T91" fmla="*/ 138 h 306"/>
                <a:gd name="T92" fmla="*/ 114 w 718"/>
                <a:gd name="T93" fmla="*/ 162 h 306"/>
                <a:gd name="T94" fmla="*/ 48 w 718"/>
                <a:gd name="T95" fmla="*/ 216 h 306"/>
                <a:gd name="T96" fmla="*/ 48 w 718"/>
                <a:gd name="T97" fmla="*/ 216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8" h="306">
                  <a:moveTo>
                    <a:pt x="48" y="216"/>
                  </a:moveTo>
                  <a:lnTo>
                    <a:pt x="30" y="252"/>
                  </a:lnTo>
                  <a:lnTo>
                    <a:pt x="12" y="282"/>
                  </a:lnTo>
                  <a:lnTo>
                    <a:pt x="6" y="300"/>
                  </a:lnTo>
                  <a:lnTo>
                    <a:pt x="0" y="306"/>
                  </a:lnTo>
                  <a:lnTo>
                    <a:pt x="48" y="276"/>
                  </a:lnTo>
                  <a:lnTo>
                    <a:pt x="84" y="252"/>
                  </a:lnTo>
                  <a:lnTo>
                    <a:pt x="108" y="234"/>
                  </a:lnTo>
                  <a:lnTo>
                    <a:pt x="120" y="228"/>
                  </a:lnTo>
                  <a:lnTo>
                    <a:pt x="126" y="228"/>
                  </a:lnTo>
                  <a:lnTo>
                    <a:pt x="144" y="222"/>
                  </a:lnTo>
                  <a:lnTo>
                    <a:pt x="168" y="216"/>
                  </a:lnTo>
                  <a:lnTo>
                    <a:pt x="198" y="204"/>
                  </a:lnTo>
                  <a:lnTo>
                    <a:pt x="275" y="180"/>
                  </a:lnTo>
                  <a:lnTo>
                    <a:pt x="371" y="156"/>
                  </a:lnTo>
                  <a:lnTo>
                    <a:pt x="461" y="126"/>
                  </a:lnTo>
                  <a:lnTo>
                    <a:pt x="544" y="102"/>
                  </a:lnTo>
                  <a:lnTo>
                    <a:pt x="574" y="90"/>
                  </a:lnTo>
                  <a:lnTo>
                    <a:pt x="604" y="84"/>
                  </a:lnTo>
                  <a:lnTo>
                    <a:pt x="622" y="78"/>
                  </a:lnTo>
                  <a:lnTo>
                    <a:pt x="628" y="72"/>
                  </a:lnTo>
                  <a:lnTo>
                    <a:pt x="634" y="66"/>
                  </a:lnTo>
                  <a:lnTo>
                    <a:pt x="652" y="60"/>
                  </a:lnTo>
                  <a:lnTo>
                    <a:pt x="694" y="30"/>
                  </a:lnTo>
                  <a:lnTo>
                    <a:pt x="712" y="18"/>
                  </a:lnTo>
                  <a:lnTo>
                    <a:pt x="718" y="6"/>
                  </a:lnTo>
                  <a:lnTo>
                    <a:pt x="712" y="0"/>
                  </a:lnTo>
                  <a:lnTo>
                    <a:pt x="688" y="0"/>
                  </a:lnTo>
                  <a:lnTo>
                    <a:pt x="628" y="0"/>
                  </a:lnTo>
                  <a:lnTo>
                    <a:pt x="580" y="0"/>
                  </a:lnTo>
                  <a:lnTo>
                    <a:pt x="544" y="0"/>
                  </a:lnTo>
                  <a:lnTo>
                    <a:pt x="514" y="18"/>
                  </a:lnTo>
                  <a:lnTo>
                    <a:pt x="485" y="42"/>
                  </a:lnTo>
                  <a:lnTo>
                    <a:pt x="467" y="54"/>
                  </a:lnTo>
                  <a:lnTo>
                    <a:pt x="449" y="60"/>
                  </a:lnTo>
                  <a:lnTo>
                    <a:pt x="425" y="60"/>
                  </a:lnTo>
                  <a:lnTo>
                    <a:pt x="389" y="66"/>
                  </a:lnTo>
                  <a:lnTo>
                    <a:pt x="347" y="84"/>
                  </a:lnTo>
                  <a:lnTo>
                    <a:pt x="311" y="108"/>
                  </a:lnTo>
                  <a:lnTo>
                    <a:pt x="287" y="126"/>
                  </a:lnTo>
                  <a:lnTo>
                    <a:pt x="275" y="132"/>
                  </a:lnTo>
                  <a:lnTo>
                    <a:pt x="257" y="138"/>
                  </a:lnTo>
                  <a:lnTo>
                    <a:pt x="221" y="138"/>
                  </a:lnTo>
                  <a:lnTo>
                    <a:pt x="186" y="138"/>
                  </a:lnTo>
                  <a:lnTo>
                    <a:pt x="180" y="138"/>
                  </a:lnTo>
                  <a:lnTo>
                    <a:pt x="174" y="138"/>
                  </a:lnTo>
                  <a:lnTo>
                    <a:pt x="114" y="162"/>
                  </a:lnTo>
                  <a:lnTo>
                    <a:pt x="48"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040" name="Freeform 11"/>
            <p:cNvSpPr>
              <a:spLocks/>
            </p:cNvSpPr>
            <p:nvPr userDrawn="1"/>
          </p:nvSpPr>
          <p:spPr bwMode="hidden">
            <a:xfrm>
              <a:off x="3358" y="1890"/>
              <a:ext cx="2400" cy="881"/>
            </a:xfrm>
            <a:custGeom>
              <a:avLst/>
              <a:gdLst>
                <a:gd name="T0" fmla="*/ 2253 w 2392"/>
                <a:gd name="T1" fmla="*/ 54 h 881"/>
                <a:gd name="T2" fmla="*/ 2210 w 2392"/>
                <a:gd name="T3" fmla="*/ 54 h 881"/>
                <a:gd name="T4" fmla="*/ 2168 w 2392"/>
                <a:gd name="T5" fmla="*/ 66 h 881"/>
                <a:gd name="T6" fmla="*/ 2042 w 2392"/>
                <a:gd name="T7" fmla="*/ 101 h 881"/>
                <a:gd name="T8" fmla="*/ 1977 w 2392"/>
                <a:gd name="T9" fmla="*/ 119 h 881"/>
                <a:gd name="T10" fmla="*/ 1878 w 2392"/>
                <a:gd name="T11" fmla="*/ 167 h 881"/>
                <a:gd name="T12" fmla="*/ 1854 w 2392"/>
                <a:gd name="T13" fmla="*/ 245 h 881"/>
                <a:gd name="T14" fmla="*/ 1860 w 2392"/>
                <a:gd name="T15" fmla="*/ 305 h 881"/>
                <a:gd name="T16" fmla="*/ 1776 w 2392"/>
                <a:gd name="T17" fmla="*/ 317 h 881"/>
                <a:gd name="T18" fmla="*/ 1612 w 2392"/>
                <a:gd name="T19" fmla="*/ 263 h 881"/>
                <a:gd name="T20" fmla="*/ 1522 w 2392"/>
                <a:gd name="T21" fmla="*/ 257 h 881"/>
                <a:gd name="T22" fmla="*/ 1414 w 2392"/>
                <a:gd name="T23" fmla="*/ 311 h 881"/>
                <a:gd name="T24" fmla="*/ 1346 w 2392"/>
                <a:gd name="T25" fmla="*/ 353 h 881"/>
                <a:gd name="T26" fmla="*/ 1322 w 2392"/>
                <a:gd name="T27" fmla="*/ 359 h 881"/>
                <a:gd name="T28" fmla="*/ 1226 w 2392"/>
                <a:gd name="T29" fmla="*/ 371 h 881"/>
                <a:gd name="T30" fmla="*/ 1172 w 2392"/>
                <a:gd name="T31" fmla="*/ 365 h 881"/>
                <a:gd name="T32" fmla="*/ 1065 w 2392"/>
                <a:gd name="T33" fmla="*/ 371 h 881"/>
                <a:gd name="T34" fmla="*/ 966 w 2392"/>
                <a:gd name="T35" fmla="*/ 383 h 881"/>
                <a:gd name="T36" fmla="*/ 930 w 2392"/>
                <a:gd name="T37" fmla="*/ 401 h 881"/>
                <a:gd name="T38" fmla="*/ 828 w 2392"/>
                <a:gd name="T39" fmla="*/ 419 h 881"/>
                <a:gd name="T40" fmla="*/ 787 w 2392"/>
                <a:gd name="T41" fmla="*/ 419 h 881"/>
                <a:gd name="T42" fmla="*/ 670 w 2392"/>
                <a:gd name="T43" fmla="*/ 437 h 881"/>
                <a:gd name="T44" fmla="*/ 604 w 2392"/>
                <a:gd name="T45" fmla="*/ 473 h 881"/>
                <a:gd name="T46" fmla="*/ 509 w 2392"/>
                <a:gd name="T47" fmla="*/ 467 h 881"/>
                <a:gd name="T48" fmla="*/ 434 w 2392"/>
                <a:gd name="T49" fmla="*/ 491 h 881"/>
                <a:gd name="T50" fmla="*/ 416 w 2392"/>
                <a:gd name="T51" fmla="*/ 539 h 881"/>
                <a:gd name="T52" fmla="*/ 350 w 2392"/>
                <a:gd name="T53" fmla="*/ 569 h 881"/>
                <a:gd name="T54" fmla="*/ 225 w 2392"/>
                <a:gd name="T55" fmla="*/ 599 h 881"/>
                <a:gd name="T56" fmla="*/ 138 w 2392"/>
                <a:gd name="T57" fmla="*/ 647 h 881"/>
                <a:gd name="T58" fmla="*/ 108 w 2392"/>
                <a:gd name="T59" fmla="*/ 659 h 881"/>
                <a:gd name="T60" fmla="*/ 0 w 2392"/>
                <a:gd name="T61" fmla="*/ 671 h 881"/>
                <a:gd name="T62" fmla="*/ 84 w 2392"/>
                <a:gd name="T63" fmla="*/ 695 h 881"/>
                <a:gd name="T64" fmla="*/ 266 w 2392"/>
                <a:gd name="T65" fmla="*/ 653 h 881"/>
                <a:gd name="T66" fmla="*/ 479 w 2392"/>
                <a:gd name="T67" fmla="*/ 569 h 881"/>
                <a:gd name="T68" fmla="*/ 574 w 2392"/>
                <a:gd name="T69" fmla="*/ 521 h 881"/>
                <a:gd name="T70" fmla="*/ 652 w 2392"/>
                <a:gd name="T71" fmla="*/ 515 h 881"/>
                <a:gd name="T72" fmla="*/ 882 w 2392"/>
                <a:gd name="T73" fmla="*/ 461 h 881"/>
                <a:gd name="T74" fmla="*/ 1160 w 2392"/>
                <a:gd name="T75" fmla="*/ 425 h 881"/>
                <a:gd name="T76" fmla="*/ 1304 w 2392"/>
                <a:gd name="T77" fmla="*/ 461 h 881"/>
                <a:gd name="T78" fmla="*/ 1432 w 2392"/>
                <a:gd name="T79" fmla="*/ 533 h 881"/>
                <a:gd name="T80" fmla="*/ 1450 w 2392"/>
                <a:gd name="T81" fmla="*/ 617 h 881"/>
                <a:gd name="T82" fmla="*/ 1391 w 2392"/>
                <a:gd name="T83" fmla="*/ 653 h 881"/>
                <a:gd name="T84" fmla="*/ 1238 w 2392"/>
                <a:gd name="T85" fmla="*/ 701 h 881"/>
                <a:gd name="T86" fmla="*/ 1124 w 2392"/>
                <a:gd name="T87" fmla="*/ 755 h 881"/>
                <a:gd name="T88" fmla="*/ 1077 w 2392"/>
                <a:gd name="T89" fmla="*/ 809 h 881"/>
                <a:gd name="T90" fmla="*/ 1089 w 2392"/>
                <a:gd name="T91" fmla="*/ 869 h 881"/>
                <a:gd name="T92" fmla="*/ 1118 w 2392"/>
                <a:gd name="T93" fmla="*/ 881 h 881"/>
                <a:gd name="T94" fmla="*/ 1220 w 2392"/>
                <a:gd name="T95" fmla="*/ 869 h 881"/>
                <a:gd name="T96" fmla="*/ 1403 w 2392"/>
                <a:gd name="T97" fmla="*/ 857 h 881"/>
                <a:gd name="T98" fmla="*/ 1456 w 2392"/>
                <a:gd name="T99" fmla="*/ 851 h 881"/>
                <a:gd name="T100" fmla="*/ 1498 w 2392"/>
                <a:gd name="T101" fmla="*/ 833 h 881"/>
                <a:gd name="T102" fmla="*/ 1693 w 2392"/>
                <a:gd name="T103" fmla="*/ 743 h 881"/>
                <a:gd name="T104" fmla="*/ 1824 w 2392"/>
                <a:gd name="T105" fmla="*/ 689 h 881"/>
                <a:gd name="T106" fmla="*/ 1902 w 2392"/>
                <a:gd name="T107" fmla="*/ 581 h 881"/>
                <a:gd name="T108" fmla="*/ 2060 w 2392"/>
                <a:gd name="T109" fmla="*/ 389 h 881"/>
                <a:gd name="T110" fmla="*/ 2228 w 2392"/>
                <a:gd name="T111" fmla="*/ 269 h 881"/>
                <a:gd name="T112" fmla="*/ 2273 w 2392"/>
                <a:gd name="T113" fmla="*/ 239 h 881"/>
                <a:gd name="T114" fmla="*/ 2416 w 2392"/>
                <a:gd name="T115" fmla="*/ 0 h 881"/>
                <a:gd name="T116" fmla="*/ 2326 w 2392"/>
                <a:gd name="T117" fmla="*/ 36 h 88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392" h="881">
                  <a:moveTo>
                    <a:pt x="2302" y="36"/>
                  </a:moveTo>
                  <a:lnTo>
                    <a:pt x="2266" y="48"/>
                  </a:lnTo>
                  <a:lnTo>
                    <a:pt x="2231" y="54"/>
                  </a:lnTo>
                  <a:lnTo>
                    <a:pt x="2201" y="54"/>
                  </a:lnTo>
                  <a:lnTo>
                    <a:pt x="2195" y="54"/>
                  </a:lnTo>
                  <a:lnTo>
                    <a:pt x="2189" y="54"/>
                  </a:lnTo>
                  <a:lnTo>
                    <a:pt x="2177" y="60"/>
                  </a:lnTo>
                  <a:lnTo>
                    <a:pt x="2147" y="66"/>
                  </a:lnTo>
                  <a:lnTo>
                    <a:pt x="2105" y="78"/>
                  </a:lnTo>
                  <a:lnTo>
                    <a:pt x="2057" y="89"/>
                  </a:lnTo>
                  <a:lnTo>
                    <a:pt x="2021" y="101"/>
                  </a:lnTo>
                  <a:lnTo>
                    <a:pt x="1997" y="107"/>
                  </a:lnTo>
                  <a:lnTo>
                    <a:pt x="1973" y="113"/>
                  </a:lnTo>
                  <a:lnTo>
                    <a:pt x="1956" y="119"/>
                  </a:lnTo>
                  <a:lnTo>
                    <a:pt x="1926" y="131"/>
                  </a:lnTo>
                  <a:lnTo>
                    <a:pt x="1896" y="137"/>
                  </a:lnTo>
                  <a:lnTo>
                    <a:pt x="1860" y="167"/>
                  </a:lnTo>
                  <a:lnTo>
                    <a:pt x="1842" y="191"/>
                  </a:lnTo>
                  <a:lnTo>
                    <a:pt x="1836" y="221"/>
                  </a:lnTo>
                  <a:lnTo>
                    <a:pt x="1836" y="245"/>
                  </a:lnTo>
                  <a:lnTo>
                    <a:pt x="1842" y="269"/>
                  </a:lnTo>
                  <a:lnTo>
                    <a:pt x="1842" y="293"/>
                  </a:lnTo>
                  <a:lnTo>
                    <a:pt x="1842" y="305"/>
                  </a:lnTo>
                  <a:lnTo>
                    <a:pt x="1824" y="323"/>
                  </a:lnTo>
                  <a:lnTo>
                    <a:pt x="1794" y="329"/>
                  </a:lnTo>
                  <a:lnTo>
                    <a:pt x="1758" y="317"/>
                  </a:lnTo>
                  <a:lnTo>
                    <a:pt x="1716" y="299"/>
                  </a:lnTo>
                  <a:lnTo>
                    <a:pt x="1657" y="275"/>
                  </a:lnTo>
                  <a:lnTo>
                    <a:pt x="1597" y="263"/>
                  </a:lnTo>
                  <a:lnTo>
                    <a:pt x="1543" y="257"/>
                  </a:lnTo>
                  <a:lnTo>
                    <a:pt x="1519" y="257"/>
                  </a:lnTo>
                  <a:lnTo>
                    <a:pt x="1507" y="257"/>
                  </a:lnTo>
                  <a:lnTo>
                    <a:pt x="1489" y="263"/>
                  </a:lnTo>
                  <a:lnTo>
                    <a:pt x="1459" y="275"/>
                  </a:lnTo>
                  <a:lnTo>
                    <a:pt x="1399" y="311"/>
                  </a:lnTo>
                  <a:lnTo>
                    <a:pt x="1376" y="329"/>
                  </a:lnTo>
                  <a:lnTo>
                    <a:pt x="1352" y="341"/>
                  </a:lnTo>
                  <a:lnTo>
                    <a:pt x="1334" y="353"/>
                  </a:lnTo>
                  <a:lnTo>
                    <a:pt x="1328" y="359"/>
                  </a:lnTo>
                  <a:lnTo>
                    <a:pt x="1322" y="359"/>
                  </a:lnTo>
                  <a:lnTo>
                    <a:pt x="1310" y="359"/>
                  </a:lnTo>
                  <a:lnTo>
                    <a:pt x="1286" y="365"/>
                  </a:lnTo>
                  <a:lnTo>
                    <a:pt x="1262" y="365"/>
                  </a:lnTo>
                  <a:lnTo>
                    <a:pt x="1214" y="371"/>
                  </a:lnTo>
                  <a:lnTo>
                    <a:pt x="1196" y="371"/>
                  </a:lnTo>
                  <a:lnTo>
                    <a:pt x="1178" y="365"/>
                  </a:lnTo>
                  <a:lnTo>
                    <a:pt x="1160" y="365"/>
                  </a:lnTo>
                  <a:lnTo>
                    <a:pt x="1130" y="365"/>
                  </a:lnTo>
                  <a:lnTo>
                    <a:pt x="1095" y="365"/>
                  </a:lnTo>
                  <a:lnTo>
                    <a:pt x="1053" y="371"/>
                  </a:lnTo>
                  <a:lnTo>
                    <a:pt x="1017" y="377"/>
                  </a:lnTo>
                  <a:lnTo>
                    <a:pt x="981" y="377"/>
                  </a:lnTo>
                  <a:lnTo>
                    <a:pt x="957" y="383"/>
                  </a:lnTo>
                  <a:lnTo>
                    <a:pt x="945" y="389"/>
                  </a:lnTo>
                  <a:lnTo>
                    <a:pt x="939" y="395"/>
                  </a:lnTo>
                  <a:lnTo>
                    <a:pt x="921" y="401"/>
                  </a:lnTo>
                  <a:lnTo>
                    <a:pt x="879" y="407"/>
                  </a:lnTo>
                  <a:lnTo>
                    <a:pt x="837" y="419"/>
                  </a:lnTo>
                  <a:lnTo>
                    <a:pt x="819" y="419"/>
                  </a:lnTo>
                  <a:lnTo>
                    <a:pt x="808" y="419"/>
                  </a:lnTo>
                  <a:lnTo>
                    <a:pt x="796" y="419"/>
                  </a:lnTo>
                  <a:lnTo>
                    <a:pt x="778" y="419"/>
                  </a:lnTo>
                  <a:lnTo>
                    <a:pt x="754" y="419"/>
                  </a:lnTo>
                  <a:lnTo>
                    <a:pt x="724" y="425"/>
                  </a:lnTo>
                  <a:lnTo>
                    <a:pt x="664" y="437"/>
                  </a:lnTo>
                  <a:lnTo>
                    <a:pt x="640" y="449"/>
                  </a:lnTo>
                  <a:lnTo>
                    <a:pt x="616" y="461"/>
                  </a:lnTo>
                  <a:lnTo>
                    <a:pt x="598" y="473"/>
                  </a:lnTo>
                  <a:lnTo>
                    <a:pt x="580" y="473"/>
                  </a:lnTo>
                  <a:lnTo>
                    <a:pt x="538" y="473"/>
                  </a:lnTo>
                  <a:lnTo>
                    <a:pt x="503" y="467"/>
                  </a:lnTo>
                  <a:lnTo>
                    <a:pt x="461" y="473"/>
                  </a:lnTo>
                  <a:lnTo>
                    <a:pt x="443" y="479"/>
                  </a:lnTo>
                  <a:lnTo>
                    <a:pt x="431" y="491"/>
                  </a:lnTo>
                  <a:lnTo>
                    <a:pt x="425" y="509"/>
                  </a:lnTo>
                  <a:lnTo>
                    <a:pt x="419" y="533"/>
                  </a:lnTo>
                  <a:lnTo>
                    <a:pt x="413" y="539"/>
                  </a:lnTo>
                  <a:lnTo>
                    <a:pt x="407" y="545"/>
                  </a:lnTo>
                  <a:lnTo>
                    <a:pt x="389" y="551"/>
                  </a:lnTo>
                  <a:lnTo>
                    <a:pt x="347" y="569"/>
                  </a:lnTo>
                  <a:lnTo>
                    <a:pt x="299" y="587"/>
                  </a:lnTo>
                  <a:lnTo>
                    <a:pt x="257" y="593"/>
                  </a:lnTo>
                  <a:lnTo>
                    <a:pt x="222" y="599"/>
                  </a:lnTo>
                  <a:lnTo>
                    <a:pt x="180" y="617"/>
                  </a:lnTo>
                  <a:lnTo>
                    <a:pt x="150" y="641"/>
                  </a:lnTo>
                  <a:lnTo>
                    <a:pt x="138" y="647"/>
                  </a:lnTo>
                  <a:lnTo>
                    <a:pt x="132" y="653"/>
                  </a:lnTo>
                  <a:lnTo>
                    <a:pt x="126" y="659"/>
                  </a:lnTo>
                  <a:lnTo>
                    <a:pt x="108" y="659"/>
                  </a:lnTo>
                  <a:lnTo>
                    <a:pt x="96" y="653"/>
                  </a:lnTo>
                  <a:lnTo>
                    <a:pt x="90" y="653"/>
                  </a:lnTo>
                  <a:lnTo>
                    <a:pt x="0" y="671"/>
                  </a:lnTo>
                  <a:lnTo>
                    <a:pt x="12" y="689"/>
                  </a:lnTo>
                  <a:lnTo>
                    <a:pt x="42" y="695"/>
                  </a:lnTo>
                  <a:lnTo>
                    <a:pt x="84" y="695"/>
                  </a:lnTo>
                  <a:lnTo>
                    <a:pt x="132" y="683"/>
                  </a:lnTo>
                  <a:lnTo>
                    <a:pt x="192" y="671"/>
                  </a:lnTo>
                  <a:lnTo>
                    <a:pt x="263" y="653"/>
                  </a:lnTo>
                  <a:lnTo>
                    <a:pt x="335" y="629"/>
                  </a:lnTo>
                  <a:lnTo>
                    <a:pt x="407" y="599"/>
                  </a:lnTo>
                  <a:lnTo>
                    <a:pt x="473" y="569"/>
                  </a:lnTo>
                  <a:lnTo>
                    <a:pt x="527" y="545"/>
                  </a:lnTo>
                  <a:lnTo>
                    <a:pt x="562" y="527"/>
                  </a:lnTo>
                  <a:lnTo>
                    <a:pt x="568" y="521"/>
                  </a:lnTo>
                  <a:lnTo>
                    <a:pt x="574" y="521"/>
                  </a:lnTo>
                  <a:lnTo>
                    <a:pt x="604" y="521"/>
                  </a:lnTo>
                  <a:lnTo>
                    <a:pt x="646" y="515"/>
                  </a:lnTo>
                  <a:lnTo>
                    <a:pt x="712" y="497"/>
                  </a:lnTo>
                  <a:lnTo>
                    <a:pt x="790" y="479"/>
                  </a:lnTo>
                  <a:lnTo>
                    <a:pt x="873" y="461"/>
                  </a:lnTo>
                  <a:lnTo>
                    <a:pt x="963" y="443"/>
                  </a:lnTo>
                  <a:lnTo>
                    <a:pt x="1059" y="431"/>
                  </a:lnTo>
                  <a:lnTo>
                    <a:pt x="1148" y="425"/>
                  </a:lnTo>
                  <a:lnTo>
                    <a:pt x="1178" y="425"/>
                  </a:lnTo>
                  <a:lnTo>
                    <a:pt x="1214" y="437"/>
                  </a:lnTo>
                  <a:lnTo>
                    <a:pt x="1292" y="461"/>
                  </a:lnTo>
                  <a:lnTo>
                    <a:pt x="1340" y="479"/>
                  </a:lnTo>
                  <a:lnTo>
                    <a:pt x="1382" y="503"/>
                  </a:lnTo>
                  <a:lnTo>
                    <a:pt x="1417" y="533"/>
                  </a:lnTo>
                  <a:lnTo>
                    <a:pt x="1441" y="563"/>
                  </a:lnTo>
                  <a:lnTo>
                    <a:pt x="1447" y="587"/>
                  </a:lnTo>
                  <a:lnTo>
                    <a:pt x="1435" y="617"/>
                  </a:lnTo>
                  <a:lnTo>
                    <a:pt x="1423" y="629"/>
                  </a:lnTo>
                  <a:lnTo>
                    <a:pt x="1405" y="641"/>
                  </a:lnTo>
                  <a:lnTo>
                    <a:pt x="1376" y="653"/>
                  </a:lnTo>
                  <a:lnTo>
                    <a:pt x="1346" y="665"/>
                  </a:lnTo>
                  <a:lnTo>
                    <a:pt x="1280" y="683"/>
                  </a:lnTo>
                  <a:lnTo>
                    <a:pt x="1226" y="701"/>
                  </a:lnTo>
                  <a:lnTo>
                    <a:pt x="1178" y="719"/>
                  </a:lnTo>
                  <a:lnTo>
                    <a:pt x="1142" y="743"/>
                  </a:lnTo>
                  <a:lnTo>
                    <a:pt x="1112" y="755"/>
                  </a:lnTo>
                  <a:lnTo>
                    <a:pt x="1089" y="773"/>
                  </a:lnTo>
                  <a:lnTo>
                    <a:pt x="1077" y="791"/>
                  </a:lnTo>
                  <a:lnTo>
                    <a:pt x="1065" y="809"/>
                  </a:lnTo>
                  <a:lnTo>
                    <a:pt x="1059" y="833"/>
                  </a:lnTo>
                  <a:lnTo>
                    <a:pt x="1065" y="857"/>
                  </a:lnTo>
                  <a:lnTo>
                    <a:pt x="1077" y="869"/>
                  </a:lnTo>
                  <a:lnTo>
                    <a:pt x="1083" y="875"/>
                  </a:lnTo>
                  <a:lnTo>
                    <a:pt x="1089" y="881"/>
                  </a:lnTo>
                  <a:lnTo>
                    <a:pt x="1106" y="881"/>
                  </a:lnTo>
                  <a:lnTo>
                    <a:pt x="1124" y="875"/>
                  </a:lnTo>
                  <a:lnTo>
                    <a:pt x="1148" y="875"/>
                  </a:lnTo>
                  <a:lnTo>
                    <a:pt x="1208" y="869"/>
                  </a:lnTo>
                  <a:lnTo>
                    <a:pt x="1268" y="863"/>
                  </a:lnTo>
                  <a:lnTo>
                    <a:pt x="1328" y="863"/>
                  </a:lnTo>
                  <a:lnTo>
                    <a:pt x="1388" y="857"/>
                  </a:lnTo>
                  <a:lnTo>
                    <a:pt x="1411" y="857"/>
                  </a:lnTo>
                  <a:lnTo>
                    <a:pt x="1429" y="851"/>
                  </a:lnTo>
                  <a:lnTo>
                    <a:pt x="1441" y="851"/>
                  </a:lnTo>
                  <a:lnTo>
                    <a:pt x="1447" y="851"/>
                  </a:lnTo>
                  <a:lnTo>
                    <a:pt x="1459" y="845"/>
                  </a:lnTo>
                  <a:lnTo>
                    <a:pt x="1483" y="833"/>
                  </a:lnTo>
                  <a:lnTo>
                    <a:pt x="1525" y="815"/>
                  </a:lnTo>
                  <a:lnTo>
                    <a:pt x="1573" y="791"/>
                  </a:lnTo>
                  <a:lnTo>
                    <a:pt x="1675" y="743"/>
                  </a:lnTo>
                  <a:lnTo>
                    <a:pt x="1716" y="725"/>
                  </a:lnTo>
                  <a:lnTo>
                    <a:pt x="1752" y="713"/>
                  </a:lnTo>
                  <a:lnTo>
                    <a:pt x="1806" y="689"/>
                  </a:lnTo>
                  <a:lnTo>
                    <a:pt x="1842" y="653"/>
                  </a:lnTo>
                  <a:lnTo>
                    <a:pt x="1866" y="611"/>
                  </a:lnTo>
                  <a:lnTo>
                    <a:pt x="1884" y="581"/>
                  </a:lnTo>
                  <a:lnTo>
                    <a:pt x="1926" y="515"/>
                  </a:lnTo>
                  <a:lnTo>
                    <a:pt x="1979" y="449"/>
                  </a:lnTo>
                  <a:lnTo>
                    <a:pt x="2039" y="389"/>
                  </a:lnTo>
                  <a:lnTo>
                    <a:pt x="2105" y="341"/>
                  </a:lnTo>
                  <a:lnTo>
                    <a:pt x="2159" y="299"/>
                  </a:lnTo>
                  <a:lnTo>
                    <a:pt x="2207" y="269"/>
                  </a:lnTo>
                  <a:lnTo>
                    <a:pt x="2237" y="245"/>
                  </a:lnTo>
                  <a:lnTo>
                    <a:pt x="2249" y="239"/>
                  </a:lnTo>
                  <a:lnTo>
                    <a:pt x="2392" y="167"/>
                  </a:lnTo>
                  <a:lnTo>
                    <a:pt x="2392" y="60"/>
                  </a:lnTo>
                  <a:lnTo>
                    <a:pt x="2392" y="0"/>
                  </a:lnTo>
                  <a:lnTo>
                    <a:pt x="2344" y="18"/>
                  </a:lnTo>
                  <a:lnTo>
                    <a:pt x="2302" y="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2" name="Freeform 12"/>
            <p:cNvSpPr>
              <a:spLocks/>
            </p:cNvSpPr>
            <p:nvPr userDrawn="1"/>
          </p:nvSpPr>
          <p:spPr bwMode="hidden">
            <a:xfrm>
              <a:off x="3839" y="1854"/>
              <a:ext cx="577" cy="258"/>
            </a:xfrm>
            <a:custGeom>
              <a:avLst/>
              <a:gdLst>
                <a:gd name="T0" fmla="*/ 30 w 550"/>
                <a:gd name="T1" fmla="*/ 245 h 257"/>
                <a:gd name="T2" fmla="*/ 18 w 550"/>
                <a:gd name="T3" fmla="*/ 251 h 257"/>
                <a:gd name="T4" fmla="*/ 6 w 550"/>
                <a:gd name="T5" fmla="*/ 257 h 257"/>
                <a:gd name="T6" fmla="*/ 0 w 550"/>
                <a:gd name="T7" fmla="*/ 257 h 257"/>
                <a:gd name="T8" fmla="*/ 305 w 550"/>
                <a:gd name="T9" fmla="*/ 113 h 257"/>
                <a:gd name="T10" fmla="*/ 520 w 550"/>
                <a:gd name="T11" fmla="*/ 0 h 257"/>
                <a:gd name="T12" fmla="*/ 526 w 550"/>
                <a:gd name="T13" fmla="*/ 6 h 257"/>
                <a:gd name="T14" fmla="*/ 544 w 550"/>
                <a:gd name="T15" fmla="*/ 18 h 257"/>
                <a:gd name="T16" fmla="*/ 550 w 550"/>
                <a:gd name="T17" fmla="*/ 24 h 257"/>
                <a:gd name="T18" fmla="*/ 550 w 550"/>
                <a:gd name="T19" fmla="*/ 36 h 257"/>
                <a:gd name="T20" fmla="*/ 544 w 550"/>
                <a:gd name="T21" fmla="*/ 42 h 257"/>
                <a:gd name="T22" fmla="*/ 526 w 550"/>
                <a:gd name="T23" fmla="*/ 54 h 257"/>
                <a:gd name="T24" fmla="*/ 514 w 550"/>
                <a:gd name="T25" fmla="*/ 60 h 257"/>
                <a:gd name="T26" fmla="*/ 502 w 550"/>
                <a:gd name="T27" fmla="*/ 66 h 257"/>
                <a:gd name="T28" fmla="*/ 448 w 550"/>
                <a:gd name="T29" fmla="*/ 84 h 257"/>
                <a:gd name="T30" fmla="*/ 382 w 550"/>
                <a:gd name="T31" fmla="*/ 113 h 257"/>
                <a:gd name="T32" fmla="*/ 305 w 550"/>
                <a:gd name="T33" fmla="*/ 143 h 257"/>
                <a:gd name="T34" fmla="*/ 227 w 550"/>
                <a:gd name="T35" fmla="*/ 173 h 257"/>
                <a:gd name="T36" fmla="*/ 149 w 550"/>
                <a:gd name="T37" fmla="*/ 203 h 257"/>
                <a:gd name="T38" fmla="*/ 83 w 550"/>
                <a:gd name="T39" fmla="*/ 227 h 257"/>
                <a:gd name="T40" fmla="*/ 30 w 550"/>
                <a:gd name="T41" fmla="*/ 245 h 257"/>
                <a:gd name="T42" fmla="*/ 30 w 550"/>
                <a:gd name="T43" fmla="*/ 24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50" h="257">
                  <a:moveTo>
                    <a:pt x="30" y="245"/>
                  </a:moveTo>
                  <a:lnTo>
                    <a:pt x="18" y="251"/>
                  </a:lnTo>
                  <a:lnTo>
                    <a:pt x="6" y="257"/>
                  </a:lnTo>
                  <a:lnTo>
                    <a:pt x="0" y="257"/>
                  </a:lnTo>
                  <a:lnTo>
                    <a:pt x="305" y="113"/>
                  </a:lnTo>
                  <a:lnTo>
                    <a:pt x="520" y="0"/>
                  </a:lnTo>
                  <a:lnTo>
                    <a:pt x="526" y="6"/>
                  </a:lnTo>
                  <a:lnTo>
                    <a:pt x="544" y="18"/>
                  </a:lnTo>
                  <a:lnTo>
                    <a:pt x="550" y="24"/>
                  </a:lnTo>
                  <a:lnTo>
                    <a:pt x="550" y="36"/>
                  </a:lnTo>
                  <a:lnTo>
                    <a:pt x="544" y="42"/>
                  </a:lnTo>
                  <a:lnTo>
                    <a:pt x="526" y="54"/>
                  </a:lnTo>
                  <a:lnTo>
                    <a:pt x="514" y="60"/>
                  </a:lnTo>
                  <a:lnTo>
                    <a:pt x="502" y="66"/>
                  </a:lnTo>
                  <a:lnTo>
                    <a:pt x="448" y="84"/>
                  </a:lnTo>
                  <a:lnTo>
                    <a:pt x="382" y="113"/>
                  </a:lnTo>
                  <a:lnTo>
                    <a:pt x="305" y="143"/>
                  </a:lnTo>
                  <a:lnTo>
                    <a:pt x="227" y="173"/>
                  </a:lnTo>
                  <a:lnTo>
                    <a:pt x="149" y="203"/>
                  </a:lnTo>
                  <a:lnTo>
                    <a:pt x="83" y="227"/>
                  </a:lnTo>
                  <a:lnTo>
                    <a:pt x="30" y="245"/>
                  </a:lnTo>
                  <a:lnTo>
                    <a:pt x="30" y="245"/>
                  </a:lnTo>
                  <a:close/>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2" name="Freeform 13"/>
            <p:cNvSpPr>
              <a:spLocks/>
            </p:cNvSpPr>
            <p:nvPr userDrawn="1"/>
          </p:nvSpPr>
          <p:spPr bwMode="hidden">
            <a:xfrm>
              <a:off x="5327" y="1642"/>
              <a:ext cx="5" cy="1"/>
            </a:xfrm>
            <a:custGeom>
              <a:avLst/>
              <a:gdLst>
                <a:gd name="T0" fmla="*/ 0 w 5"/>
                <a:gd name="T1" fmla="*/ 0 h 1"/>
                <a:gd name="T2" fmla="*/ 5 w 5"/>
                <a:gd name="T3" fmla="*/ 0 h 1"/>
                <a:gd name="T4" fmla="*/ 0 w 5"/>
                <a:gd name="T5" fmla="*/ 0 h 1"/>
                <a:gd name="T6" fmla="*/ 0 w 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1">
                  <a:moveTo>
                    <a:pt x="0" y="0"/>
                  </a:moveTo>
                  <a:lnTo>
                    <a:pt x="5" y="0"/>
                  </a:lnTo>
                  <a:lnTo>
                    <a:pt x="0" y="0"/>
                  </a:lnTo>
                  <a:close/>
                </a:path>
              </a:pathLst>
            </a:custGeom>
            <a:solidFill>
              <a:srgbClr val="FED1A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sp>
          <p:nvSpPr>
            <p:cNvPr id="15374" name="Freeform 14"/>
            <p:cNvSpPr>
              <a:spLocks/>
            </p:cNvSpPr>
            <p:nvPr userDrawn="1"/>
          </p:nvSpPr>
          <p:spPr bwMode="hidden">
            <a:xfrm>
              <a:off x="3839" y="1728"/>
              <a:ext cx="716" cy="383"/>
            </a:xfrm>
            <a:custGeom>
              <a:avLst/>
              <a:gdLst>
                <a:gd name="T0" fmla="*/ 659 w 716"/>
                <a:gd name="T1" fmla="*/ 6 h 383"/>
                <a:gd name="T2" fmla="*/ 588 w 716"/>
                <a:gd name="T3" fmla="*/ 42 h 383"/>
                <a:gd name="T4" fmla="*/ 515 w 716"/>
                <a:gd name="T5" fmla="*/ 84 h 383"/>
                <a:gd name="T6" fmla="*/ 509 w 716"/>
                <a:gd name="T7" fmla="*/ 90 h 383"/>
                <a:gd name="T8" fmla="*/ 485 w 716"/>
                <a:gd name="T9" fmla="*/ 102 h 383"/>
                <a:gd name="T10" fmla="*/ 455 w 716"/>
                <a:gd name="T11" fmla="*/ 120 h 383"/>
                <a:gd name="T12" fmla="*/ 425 w 716"/>
                <a:gd name="T13" fmla="*/ 138 h 383"/>
                <a:gd name="T14" fmla="*/ 371 w 716"/>
                <a:gd name="T15" fmla="*/ 168 h 383"/>
                <a:gd name="T16" fmla="*/ 306 w 716"/>
                <a:gd name="T17" fmla="*/ 198 h 383"/>
                <a:gd name="T18" fmla="*/ 186 w 716"/>
                <a:gd name="T19" fmla="*/ 251 h 383"/>
                <a:gd name="T20" fmla="*/ 131 w 716"/>
                <a:gd name="T21" fmla="*/ 269 h 383"/>
                <a:gd name="T22" fmla="*/ 89 w 716"/>
                <a:gd name="T23" fmla="*/ 287 h 383"/>
                <a:gd name="T24" fmla="*/ 53 w 716"/>
                <a:gd name="T25" fmla="*/ 305 h 383"/>
                <a:gd name="T26" fmla="*/ 36 w 716"/>
                <a:gd name="T27" fmla="*/ 311 h 383"/>
                <a:gd name="T28" fmla="*/ 12 w 716"/>
                <a:gd name="T29" fmla="*/ 329 h 383"/>
                <a:gd name="T30" fmla="*/ 0 w 716"/>
                <a:gd name="T31" fmla="*/ 353 h 383"/>
                <a:gd name="T32" fmla="*/ 0 w 716"/>
                <a:gd name="T33" fmla="*/ 371 h 383"/>
                <a:gd name="T34" fmla="*/ 0 w 716"/>
                <a:gd name="T35" fmla="*/ 383 h 383"/>
                <a:gd name="T36" fmla="*/ 0 w 716"/>
                <a:gd name="T37" fmla="*/ 383 h 383"/>
                <a:gd name="T38" fmla="*/ 12 w 716"/>
                <a:gd name="T39" fmla="*/ 371 h 383"/>
                <a:gd name="T40" fmla="*/ 30 w 716"/>
                <a:gd name="T41" fmla="*/ 353 h 383"/>
                <a:gd name="T42" fmla="*/ 53 w 716"/>
                <a:gd name="T43" fmla="*/ 335 h 383"/>
                <a:gd name="T44" fmla="*/ 77 w 716"/>
                <a:gd name="T45" fmla="*/ 317 h 383"/>
                <a:gd name="T46" fmla="*/ 101 w 716"/>
                <a:gd name="T47" fmla="*/ 311 h 383"/>
                <a:gd name="T48" fmla="*/ 131 w 716"/>
                <a:gd name="T49" fmla="*/ 299 h 383"/>
                <a:gd name="T50" fmla="*/ 204 w 716"/>
                <a:gd name="T51" fmla="*/ 269 h 383"/>
                <a:gd name="T52" fmla="*/ 240 w 716"/>
                <a:gd name="T53" fmla="*/ 251 h 383"/>
                <a:gd name="T54" fmla="*/ 270 w 716"/>
                <a:gd name="T55" fmla="*/ 239 h 383"/>
                <a:gd name="T56" fmla="*/ 294 w 716"/>
                <a:gd name="T57" fmla="*/ 228 h 383"/>
                <a:gd name="T58" fmla="*/ 312 w 716"/>
                <a:gd name="T59" fmla="*/ 222 h 383"/>
                <a:gd name="T60" fmla="*/ 330 w 716"/>
                <a:gd name="T61" fmla="*/ 210 h 383"/>
                <a:gd name="T62" fmla="*/ 365 w 716"/>
                <a:gd name="T63" fmla="*/ 186 h 383"/>
                <a:gd name="T64" fmla="*/ 419 w 716"/>
                <a:gd name="T65" fmla="*/ 156 h 383"/>
                <a:gd name="T66" fmla="*/ 473 w 716"/>
                <a:gd name="T67" fmla="*/ 120 h 383"/>
                <a:gd name="T68" fmla="*/ 527 w 716"/>
                <a:gd name="T69" fmla="*/ 90 h 383"/>
                <a:gd name="T70" fmla="*/ 576 w 716"/>
                <a:gd name="T71" fmla="*/ 60 h 383"/>
                <a:gd name="T72" fmla="*/ 612 w 716"/>
                <a:gd name="T73" fmla="*/ 42 h 383"/>
                <a:gd name="T74" fmla="*/ 629 w 716"/>
                <a:gd name="T75" fmla="*/ 36 h 383"/>
                <a:gd name="T76" fmla="*/ 647 w 716"/>
                <a:gd name="T77" fmla="*/ 30 h 383"/>
                <a:gd name="T78" fmla="*/ 677 w 716"/>
                <a:gd name="T79" fmla="*/ 18 h 383"/>
                <a:gd name="T80" fmla="*/ 701 w 716"/>
                <a:gd name="T81" fmla="*/ 6 h 383"/>
                <a:gd name="T82" fmla="*/ 713 w 716"/>
                <a:gd name="T83" fmla="*/ 0 h 383"/>
                <a:gd name="T84" fmla="*/ 713 w 716"/>
                <a:gd name="T85" fmla="*/ 0 h 383"/>
                <a:gd name="T86" fmla="*/ 659 w 716"/>
                <a:gd name="T87" fmla="*/ 6 h 383"/>
                <a:gd name="T88" fmla="*/ 716 w 716"/>
                <a:gd name="T89" fmla="*/ 6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16" h="383">
                  <a:moveTo>
                    <a:pt x="659" y="6"/>
                  </a:moveTo>
                  <a:lnTo>
                    <a:pt x="588" y="42"/>
                  </a:lnTo>
                  <a:lnTo>
                    <a:pt x="515" y="84"/>
                  </a:lnTo>
                  <a:lnTo>
                    <a:pt x="509" y="90"/>
                  </a:lnTo>
                  <a:lnTo>
                    <a:pt x="485" y="102"/>
                  </a:lnTo>
                  <a:lnTo>
                    <a:pt x="455" y="120"/>
                  </a:lnTo>
                  <a:lnTo>
                    <a:pt x="425" y="138"/>
                  </a:lnTo>
                  <a:lnTo>
                    <a:pt x="371" y="168"/>
                  </a:lnTo>
                  <a:lnTo>
                    <a:pt x="306" y="198"/>
                  </a:lnTo>
                  <a:lnTo>
                    <a:pt x="186" y="251"/>
                  </a:lnTo>
                  <a:lnTo>
                    <a:pt x="131" y="269"/>
                  </a:lnTo>
                  <a:lnTo>
                    <a:pt x="89" y="287"/>
                  </a:lnTo>
                  <a:lnTo>
                    <a:pt x="53" y="305"/>
                  </a:lnTo>
                  <a:lnTo>
                    <a:pt x="36" y="311"/>
                  </a:lnTo>
                  <a:lnTo>
                    <a:pt x="12" y="329"/>
                  </a:lnTo>
                  <a:lnTo>
                    <a:pt x="0" y="353"/>
                  </a:lnTo>
                  <a:lnTo>
                    <a:pt x="0" y="371"/>
                  </a:lnTo>
                  <a:lnTo>
                    <a:pt x="0" y="383"/>
                  </a:lnTo>
                  <a:lnTo>
                    <a:pt x="0" y="383"/>
                  </a:lnTo>
                  <a:lnTo>
                    <a:pt x="12" y="371"/>
                  </a:lnTo>
                  <a:lnTo>
                    <a:pt x="30" y="353"/>
                  </a:lnTo>
                  <a:lnTo>
                    <a:pt x="53" y="335"/>
                  </a:lnTo>
                  <a:lnTo>
                    <a:pt x="77" y="317"/>
                  </a:lnTo>
                  <a:lnTo>
                    <a:pt x="101" y="311"/>
                  </a:lnTo>
                  <a:lnTo>
                    <a:pt x="131" y="299"/>
                  </a:lnTo>
                  <a:lnTo>
                    <a:pt x="204" y="269"/>
                  </a:lnTo>
                  <a:lnTo>
                    <a:pt x="240" y="251"/>
                  </a:lnTo>
                  <a:lnTo>
                    <a:pt x="270" y="239"/>
                  </a:lnTo>
                  <a:lnTo>
                    <a:pt x="294" y="228"/>
                  </a:lnTo>
                  <a:lnTo>
                    <a:pt x="312" y="222"/>
                  </a:lnTo>
                  <a:lnTo>
                    <a:pt x="330" y="210"/>
                  </a:lnTo>
                  <a:lnTo>
                    <a:pt x="365" y="186"/>
                  </a:lnTo>
                  <a:lnTo>
                    <a:pt x="419" y="156"/>
                  </a:lnTo>
                  <a:lnTo>
                    <a:pt x="473" y="120"/>
                  </a:lnTo>
                  <a:lnTo>
                    <a:pt x="527" y="90"/>
                  </a:lnTo>
                  <a:lnTo>
                    <a:pt x="576" y="60"/>
                  </a:lnTo>
                  <a:lnTo>
                    <a:pt x="612" y="42"/>
                  </a:lnTo>
                  <a:lnTo>
                    <a:pt x="629" y="36"/>
                  </a:lnTo>
                  <a:lnTo>
                    <a:pt x="647" y="30"/>
                  </a:lnTo>
                  <a:lnTo>
                    <a:pt x="677" y="18"/>
                  </a:lnTo>
                  <a:lnTo>
                    <a:pt x="701" y="6"/>
                  </a:lnTo>
                  <a:lnTo>
                    <a:pt x="713" y="0"/>
                  </a:lnTo>
                  <a:lnTo>
                    <a:pt x="713" y="0"/>
                  </a:lnTo>
                  <a:lnTo>
                    <a:pt x="659" y="6"/>
                  </a:lnTo>
                  <a:lnTo>
                    <a:pt x="716" y="63"/>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5" name="Freeform 15"/>
            <p:cNvSpPr>
              <a:spLocks/>
            </p:cNvSpPr>
            <p:nvPr userDrawn="1"/>
          </p:nvSpPr>
          <p:spPr bwMode="hidden">
            <a:xfrm>
              <a:off x="3453" y="2271"/>
              <a:ext cx="318" cy="225"/>
            </a:xfrm>
            <a:custGeom>
              <a:avLst/>
              <a:gdLst>
                <a:gd name="T0" fmla="*/ 6 w 318"/>
                <a:gd name="T1" fmla="*/ 225 h 225"/>
                <a:gd name="T2" fmla="*/ 0 w 318"/>
                <a:gd name="T3" fmla="*/ 195 h 225"/>
                <a:gd name="T4" fmla="*/ 315 w 318"/>
                <a:gd name="T5" fmla="*/ 0 h 225"/>
                <a:gd name="T6" fmla="*/ 303 w 318"/>
                <a:gd name="T7" fmla="*/ 27 h 225"/>
                <a:gd name="T8" fmla="*/ 318 w 318"/>
                <a:gd name="T9" fmla="*/ 42 h 225"/>
              </a:gdLst>
              <a:ahLst/>
              <a:cxnLst>
                <a:cxn ang="0">
                  <a:pos x="T0" y="T1"/>
                </a:cxn>
                <a:cxn ang="0">
                  <a:pos x="T2" y="T3"/>
                </a:cxn>
                <a:cxn ang="0">
                  <a:pos x="T4" y="T5"/>
                </a:cxn>
                <a:cxn ang="0">
                  <a:pos x="T6" y="T7"/>
                </a:cxn>
                <a:cxn ang="0">
                  <a:pos x="T8" y="T9"/>
                </a:cxn>
              </a:cxnLst>
              <a:rect l="0" t="0" r="r" b="b"/>
              <a:pathLst>
                <a:path w="318" h="225">
                  <a:moveTo>
                    <a:pt x="6" y="225"/>
                  </a:moveTo>
                  <a:lnTo>
                    <a:pt x="0" y="195"/>
                  </a:lnTo>
                  <a:lnTo>
                    <a:pt x="315" y="0"/>
                  </a:lnTo>
                  <a:lnTo>
                    <a:pt x="303" y="27"/>
                  </a:lnTo>
                  <a:lnTo>
                    <a:pt x="318" y="42"/>
                  </a:lnTo>
                </a:path>
              </a:pathLst>
            </a:custGeom>
            <a:gradFill rotWithShape="0">
              <a:gsLst>
                <a:gs pos="0">
                  <a:schemeClr val="bg2">
                    <a:gamma/>
                    <a:tint val="94118"/>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5376" name="Freeform 16"/>
            <p:cNvSpPr>
              <a:spLocks/>
            </p:cNvSpPr>
            <p:nvPr userDrawn="1"/>
          </p:nvSpPr>
          <p:spPr bwMode="hidden">
            <a:xfrm>
              <a:off x="0" y="2658"/>
              <a:ext cx="2595" cy="933"/>
            </a:xfrm>
            <a:custGeom>
              <a:avLst/>
              <a:gdLst>
                <a:gd name="T0" fmla="*/ 1050 w 2595"/>
                <a:gd name="T1" fmla="*/ 657 h 933"/>
                <a:gd name="T2" fmla="*/ 1581 w 2595"/>
                <a:gd name="T3" fmla="*/ 690 h 933"/>
                <a:gd name="T4" fmla="*/ 1671 w 2595"/>
                <a:gd name="T5" fmla="*/ 723 h 933"/>
                <a:gd name="T6" fmla="*/ 1176 w 2595"/>
                <a:gd name="T7" fmla="*/ 621 h 933"/>
                <a:gd name="T8" fmla="*/ 1854 w 2595"/>
                <a:gd name="T9" fmla="*/ 567 h 933"/>
                <a:gd name="T10" fmla="*/ 1869 w 2595"/>
                <a:gd name="T11" fmla="*/ 612 h 933"/>
                <a:gd name="T12" fmla="*/ 2103 w 2595"/>
                <a:gd name="T13" fmla="*/ 861 h 933"/>
                <a:gd name="T14" fmla="*/ 1883 w 2595"/>
                <a:gd name="T15" fmla="*/ 520 h 933"/>
                <a:gd name="T16" fmla="*/ 1842 w 2595"/>
                <a:gd name="T17" fmla="*/ 490 h 933"/>
                <a:gd name="T18" fmla="*/ 1770 w 2595"/>
                <a:gd name="T19" fmla="*/ 466 h 933"/>
                <a:gd name="T20" fmla="*/ 1740 w 2595"/>
                <a:gd name="T21" fmla="*/ 448 h 933"/>
                <a:gd name="T22" fmla="*/ 1758 w 2595"/>
                <a:gd name="T23" fmla="*/ 436 h 933"/>
                <a:gd name="T24" fmla="*/ 1830 w 2595"/>
                <a:gd name="T25" fmla="*/ 430 h 933"/>
                <a:gd name="T26" fmla="*/ 1877 w 2595"/>
                <a:gd name="T27" fmla="*/ 424 h 933"/>
                <a:gd name="T28" fmla="*/ 1955 w 2595"/>
                <a:gd name="T29" fmla="*/ 394 h 933"/>
                <a:gd name="T30" fmla="*/ 2052 w 2595"/>
                <a:gd name="T31" fmla="*/ 396 h 933"/>
                <a:gd name="T32" fmla="*/ 2253 w 2595"/>
                <a:gd name="T33" fmla="*/ 732 h 933"/>
                <a:gd name="T34" fmla="*/ 2415 w 2595"/>
                <a:gd name="T35" fmla="*/ 933 h 933"/>
                <a:gd name="T36" fmla="*/ 2397 w 2595"/>
                <a:gd name="T37" fmla="*/ 828 h 933"/>
                <a:gd name="T38" fmla="*/ 2088 w 2595"/>
                <a:gd name="T39" fmla="*/ 400 h 933"/>
                <a:gd name="T40" fmla="*/ 2046 w 2595"/>
                <a:gd name="T41" fmla="*/ 346 h 933"/>
                <a:gd name="T42" fmla="*/ 1997 w 2595"/>
                <a:gd name="T43" fmla="*/ 304 h 933"/>
                <a:gd name="T44" fmla="*/ 1967 w 2595"/>
                <a:gd name="T45" fmla="*/ 286 h 933"/>
                <a:gd name="T46" fmla="*/ 1973 w 2595"/>
                <a:gd name="T47" fmla="*/ 286 h 933"/>
                <a:gd name="T48" fmla="*/ 2009 w 2595"/>
                <a:gd name="T49" fmla="*/ 286 h 933"/>
                <a:gd name="T50" fmla="*/ 2082 w 2595"/>
                <a:gd name="T51" fmla="*/ 322 h 933"/>
                <a:gd name="T52" fmla="*/ 2199 w 2595"/>
                <a:gd name="T53" fmla="*/ 384 h 933"/>
                <a:gd name="T54" fmla="*/ 2394 w 2595"/>
                <a:gd name="T55" fmla="*/ 448 h 933"/>
                <a:gd name="T56" fmla="*/ 2595 w 2595"/>
                <a:gd name="T57" fmla="*/ 516 h 933"/>
                <a:gd name="T58" fmla="*/ 2388 w 2595"/>
                <a:gd name="T59" fmla="*/ 424 h 933"/>
                <a:gd name="T60" fmla="*/ 2219 w 2595"/>
                <a:gd name="T61" fmla="*/ 340 h 933"/>
                <a:gd name="T62" fmla="*/ 2052 w 2595"/>
                <a:gd name="T63" fmla="*/ 280 h 933"/>
                <a:gd name="T64" fmla="*/ 1955 w 2595"/>
                <a:gd name="T65" fmla="*/ 262 h 933"/>
                <a:gd name="T66" fmla="*/ 1877 w 2595"/>
                <a:gd name="T67" fmla="*/ 274 h 933"/>
                <a:gd name="T68" fmla="*/ 1752 w 2595"/>
                <a:gd name="T69" fmla="*/ 274 h 933"/>
                <a:gd name="T70" fmla="*/ 1661 w 2595"/>
                <a:gd name="T71" fmla="*/ 292 h 933"/>
                <a:gd name="T72" fmla="*/ 1607 w 2595"/>
                <a:gd name="T73" fmla="*/ 316 h 933"/>
                <a:gd name="T74" fmla="*/ 1589 w 2595"/>
                <a:gd name="T75" fmla="*/ 322 h 933"/>
                <a:gd name="T76" fmla="*/ 1409 w 2595"/>
                <a:gd name="T77" fmla="*/ 358 h 933"/>
                <a:gd name="T78" fmla="*/ 1152 w 2595"/>
                <a:gd name="T79" fmla="*/ 442 h 933"/>
                <a:gd name="T80" fmla="*/ 966 w 2595"/>
                <a:gd name="T81" fmla="*/ 460 h 933"/>
                <a:gd name="T82" fmla="*/ 870 w 2595"/>
                <a:gd name="T83" fmla="*/ 442 h 933"/>
                <a:gd name="T84" fmla="*/ 828 w 2595"/>
                <a:gd name="T85" fmla="*/ 430 h 933"/>
                <a:gd name="T86" fmla="*/ 743 w 2595"/>
                <a:gd name="T87" fmla="*/ 388 h 933"/>
                <a:gd name="T88" fmla="*/ 636 w 2595"/>
                <a:gd name="T89" fmla="*/ 334 h 933"/>
                <a:gd name="T90" fmla="*/ 467 w 2595"/>
                <a:gd name="T91" fmla="*/ 256 h 933"/>
                <a:gd name="T92" fmla="*/ 0 w 2595"/>
                <a:gd name="T93" fmla="*/ 0 h 933"/>
                <a:gd name="T94" fmla="*/ 585 w 2595"/>
                <a:gd name="T95" fmla="*/ 390 h 933"/>
                <a:gd name="T96" fmla="*/ 849 w 2595"/>
                <a:gd name="T97" fmla="*/ 543 h 933"/>
                <a:gd name="T98" fmla="*/ 897 w 2595"/>
                <a:gd name="T99" fmla="*/ 62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95" h="933">
                  <a:moveTo>
                    <a:pt x="981" y="675"/>
                  </a:moveTo>
                  <a:lnTo>
                    <a:pt x="1050" y="657"/>
                  </a:lnTo>
                  <a:lnTo>
                    <a:pt x="1143" y="651"/>
                  </a:lnTo>
                  <a:lnTo>
                    <a:pt x="1581" y="690"/>
                  </a:lnTo>
                  <a:lnTo>
                    <a:pt x="1623" y="738"/>
                  </a:lnTo>
                  <a:lnTo>
                    <a:pt x="1671" y="723"/>
                  </a:lnTo>
                  <a:lnTo>
                    <a:pt x="1656" y="675"/>
                  </a:lnTo>
                  <a:lnTo>
                    <a:pt x="1176" y="621"/>
                  </a:lnTo>
                  <a:lnTo>
                    <a:pt x="1797" y="534"/>
                  </a:lnTo>
                  <a:lnTo>
                    <a:pt x="1854" y="567"/>
                  </a:lnTo>
                  <a:lnTo>
                    <a:pt x="1881" y="585"/>
                  </a:lnTo>
                  <a:lnTo>
                    <a:pt x="1869" y="612"/>
                  </a:lnTo>
                  <a:lnTo>
                    <a:pt x="1995" y="852"/>
                  </a:lnTo>
                  <a:lnTo>
                    <a:pt x="2103" y="861"/>
                  </a:lnTo>
                  <a:lnTo>
                    <a:pt x="1889" y="538"/>
                  </a:lnTo>
                  <a:lnTo>
                    <a:pt x="1883" y="520"/>
                  </a:lnTo>
                  <a:lnTo>
                    <a:pt x="1872" y="508"/>
                  </a:lnTo>
                  <a:lnTo>
                    <a:pt x="1842" y="490"/>
                  </a:lnTo>
                  <a:lnTo>
                    <a:pt x="1806" y="478"/>
                  </a:lnTo>
                  <a:lnTo>
                    <a:pt x="1770" y="466"/>
                  </a:lnTo>
                  <a:lnTo>
                    <a:pt x="1752" y="454"/>
                  </a:lnTo>
                  <a:lnTo>
                    <a:pt x="1740" y="448"/>
                  </a:lnTo>
                  <a:lnTo>
                    <a:pt x="1746" y="436"/>
                  </a:lnTo>
                  <a:lnTo>
                    <a:pt x="1758" y="436"/>
                  </a:lnTo>
                  <a:lnTo>
                    <a:pt x="1782" y="430"/>
                  </a:lnTo>
                  <a:lnTo>
                    <a:pt x="1830" y="430"/>
                  </a:lnTo>
                  <a:lnTo>
                    <a:pt x="1854" y="430"/>
                  </a:lnTo>
                  <a:lnTo>
                    <a:pt x="1877" y="424"/>
                  </a:lnTo>
                  <a:lnTo>
                    <a:pt x="1925" y="400"/>
                  </a:lnTo>
                  <a:lnTo>
                    <a:pt x="1955" y="394"/>
                  </a:lnTo>
                  <a:lnTo>
                    <a:pt x="1979" y="394"/>
                  </a:lnTo>
                  <a:lnTo>
                    <a:pt x="2052" y="396"/>
                  </a:lnTo>
                  <a:lnTo>
                    <a:pt x="2046" y="456"/>
                  </a:lnTo>
                  <a:lnTo>
                    <a:pt x="2253" y="732"/>
                  </a:lnTo>
                  <a:lnTo>
                    <a:pt x="2334" y="816"/>
                  </a:lnTo>
                  <a:lnTo>
                    <a:pt x="2415" y="933"/>
                  </a:lnTo>
                  <a:lnTo>
                    <a:pt x="2430" y="909"/>
                  </a:lnTo>
                  <a:lnTo>
                    <a:pt x="2397" y="828"/>
                  </a:lnTo>
                  <a:lnTo>
                    <a:pt x="2094" y="412"/>
                  </a:lnTo>
                  <a:lnTo>
                    <a:pt x="2088" y="400"/>
                  </a:lnTo>
                  <a:lnTo>
                    <a:pt x="2076" y="376"/>
                  </a:lnTo>
                  <a:lnTo>
                    <a:pt x="2046" y="346"/>
                  </a:lnTo>
                  <a:lnTo>
                    <a:pt x="2015" y="322"/>
                  </a:lnTo>
                  <a:lnTo>
                    <a:pt x="1997" y="304"/>
                  </a:lnTo>
                  <a:lnTo>
                    <a:pt x="1979" y="292"/>
                  </a:lnTo>
                  <a:lnTo>
                    <a:pt x="1967" y="286"/>
                  </a:lnTo>
                  <a:lnTo>
                    <a:pt x="1967" y="286"/>
                  </a:lnTo>
                  <a:lnTo>
                    <a:pt x="1973" y="286"/>
                  </a:lnTo>
                  <a:lnTo>
                    <a:pt x="1985" y="286"/>
                  </a:lnTo>
                  <a:lnTo>
                    <a:pt x="2009" y="286"/>
                  </a:lnTo>
                  <a:lnTo>
                    <a:pt x="2040" y="298"/>
                  </a:lnTo>
                  <a:lnTo>
                    <a:pt x="2082" y="322"/>
                  </a:lnTo>
                  <a:lnTo>
                    <a:pt x="2124" y="348"/>
                  </a:lnTo>
                  <a:lnTo>
                    <a:pt x="2199" y="384"/>
                  </a:lnTo>
                  <a:lnTo>
                    <a:pt x="2325" y="426"/>
                  </a:lnTo>
                  <a:lnTo>
                    <a:pt x="2394" y="448"/>
                  </a:lnTo>
                  <a:lnTo>
                    <a:pt x="2523" y="522"/>
                  </a:lnTo>
                  <a:lnTo>
                    <a:pt x="2595" y="516"/>
                  </a:lnTo>
                  <a:lnTo>
                    <a:pt x="2442" y="454"/>
                  </a:lnTo>
                  <a:lnTo>
                    <a:pt x="2388" y="424"/>
                  </a:lnTo>
                  <a:lnTo>
                    <a:pt x="2327" y="388"/>
                  </a:lnTo>
                  <a:lnTo>
                    <a:pt x="2219" y="340"/>
                  </a:lnTo>
                  <a:lnTo>
                    <a:pt x="2106" y="292"/>
                  </a:lnTo>
                  <a:lnTo>
                    <a:pt x="2052" y="280"/>
                  </a:lnTo>
                  <a:lnTo>
                    <a:pt x="2003" y="268"/>
                  </a:lnTo>
                  <a:lnTo>
                    <a:pt x="1955" y="262"/>
                  </a:lnTo>
                  <a:lnTo>
                    <a:pt x="1919" y="268"/>
                  </a:lnTo>
                  <a:lnTo>
                    <a:pt x="1877" y="274"/>
                  </a:lnTo>
                  <a:lnTo>
                    <a:pt x="1812" y="274"/>
                  </a:lnTo>
                  <a:lnTo>
                    <a:pt x="1752" y="274"/>
                  </a:lnTo>
                  <a:lnTo>
                    <a:pt x="1703" y="286"/>
                  </a:lnTo>
                  <a:lnTo>
                    <a:pt x="1661" y="292"/>
                  </a:lnTo>
                  <a:lnTo>
                    <a:pt x="1631" y="304"/>
                  </a:lnTo>
                  <a:lnTo>
                    <a:pt x="1607" y="316"/>
                  </a:lnTo>
                  <a:lnTo>
                    <a:pt x="1595" y="322"/>
                  </a:lnTo>
                  <a:lnTo>
                    <a:pt x="1589" y="322"/>
                  </a:lnTo>
                  <a:lnTo>
                    <a:pt x="1500" y="334"/>
                  </a:lnTo>
                  <a:lnTo>
                    <a:pt x="1409" y="358"/>
                  </a:lnTo>
                  <a:lnTo>
                    <a:pt x="1236" y="418"/>
                  </a:lnTo>
                  <a:lnTo>
                    <a:pt x="1152" y="442"/>
                  </a:lnTo>
                  <a:lnTo>
                    <a:pt x="1061" y="460"/>
                  </a:lnTo>
                  <a:lnTo>
                    <a:pt x="966" y="460"/>
                  </a:lnTo>
                  <a:lnTo>
                    <a:pt x="918" y="454"/>
                  </a:lnTo>
                  <a:lnTo>
                    <a:pt x="870" y="442"/>
                  </a:lnTo>
                  <a:lnTo>
                    <a:pt x="858" y="436"/>
                  </a:lnTo>
                  <a:lnTo>
                    <a:pt x="828" y="430"/>
                  </a:lnTo>
                  <a:lnTo>
                    <a:pt x="791" y="412"/>
                  </a:lnTo>
                  <a:lnTo>
                    <a:pt x="743" y="388"/>
                  </a:lnTo>
                  <a:lnTo>
                    <a:pt x="690" y="364"/>
                  </a:lnTo>
                  <a:lnTo>
                    <a:pt x="636" y="334"/>
                  </a:lnTo>
                  <a:lnTo>
                    <a:pt x="515" y="280"/>
                  </a:lnTo>
                  <a:lnTo>
                    <a:pt x="467" y="256"/>
                  </a:lnTo>
                  <a:lnTo>
                    <a:pt x="443" y="244"/>
                  </a:lnTo>
                  <a:lnTo>
                    <a:pt x="0" y="0"/>
                  </a:lnTo>
                  <a:lnTo>
                    <a:pt x="123" y="120"/>
                  </a:lnTo>
                  <a:lnTo>
                    <a:pt x="585" y="390"/>
                  </a:lnTo>
                  <a:lnTo>
                    <a:pt x="708" y="462"/>
                  </a:lnTo>
                  <a:lnTo>
                    <a:pt x="849" y="543"/>
                  </a:lnTo>
                  <a:lnTo>
                    <a:pt x="882" y="564"/>
                  </a:lnTo>
                  <a:lnTo>
                    <a:pt x="897" y="621"/>
                  </a:lnTo>
                  <a:lnTo>
                    <a:pt x="981" y="675"/>
                  </a:lnTo>
                  <a:close/>
                </a:path>
              </a:pathLst>
            </a:custGeom>
            <a:gradFill rotWithShape="0">
              <a:gsLst>
                <a:gs pos="0">
                  <a:schemeClr val="bg2">
                    <a:gamma/>
                    <a:tint val="81961"/>
                    <a:invGamma/>
                  </a:schemeClr>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en-GB">
                <a:solidFill>
                  <a:srgbClr val="FFFFFF"/>
                </a:solidFill>
              </a:endParaRPr>
            </a:p>
          </p:txBody>
        </p:sp>
        <p:sp>
          <p:nvSpPr>
            <p:cNvPr id="1046" name="Freeform 17"/>
            <p:cNvSpPr>
              <a:spLocks/>
            </p:cNvSpPr>
            <p:nvPr userDrawn="1"/>
          </p:nvSpPr>
          <p:spPr bwMode="hidden">
            <a:xfrm>
              <a:off x="0" y="2994"/>
              <a:ext cx="2723" cy="1091"/>
            </a:xfrm>
            <a:custGeom>
              <a:avLst/>
              <a:gdLst>
                <a:gd name="T0" fmla="*/ 2370 w 2723"/>
                <a:gd name="T1" fmla="*/ 72 h 1091"/>
                <a:gd name="T2" fmla="*/ 2597 w 2723"/>
                <a:gd name="T3" fmla="*/ 198 h 1091"/>
                <a:gd name="T4" fmla="*/ 2639 w 2723"/>
                <a:gd name="T5" fmla="*/ 276 h 1091"/>
                <a:gd name="T6" fmla="*/ 2453 w 2723"/>
                <a:gd name="T7" fmla="*/ 264 h 1091"/>
                <a:gd name="T8" fmla="*/ 2297 w 2723"/>
                <a:gd name="T9" fmla="*/ 204 h 1091"/>
                <a:gd name="T10" fmla="*/ 2112 w 2723"/>
                <a:gd name="T11" fmla="*/ 66 h 1091"/>
                <a:gd name="T12" fmla="*/ 2088 w 2723"/>
                <a:gd name="T13" fmla="*/ 72 h 1091"/>
                <a:gd name="T14" fmla="*/ 2106 w 2723"/>
                <a:gd name="T15" fmla="*/ 114 h 1091"/>
                <a:gd name="T16" fmla="*/ 2412 w 2723"/>
                <a:gd name="T17" fmla="*/ 552 h 1091"/>
                <a:gd name="T18" fmla="*/ 2279 w 2723"/>
                <a:gd name="T19" fmla="*/ 564 h 1091"/>
                <a:gd name="T20" fmla="*/ 2189 w 2723"/>
                <a:gd name="T21" fmla="*/ 492 h 1091"/>
                <a:gd name="T22" fmla="*/ 2058 w 2723"/>
                <a:gd name="T23" fmla="*/ 330 h 1091"/>
                <a:gd name="T24" fmla="*/ 1991 w 2723"/>
                <a:gd name="T25" fmla="*/ 234 h 1091"/>
                <a:gd name="T26" fmla="*/ 1949 w 2723"/>
                <a:gd name="T27" fmla="*/ 174 h 1091"/>
                <a:gd name="T28" fmla="*/ 1824 w 2723"/>
                <a:gd name="T29" fmla="*/ 132 h 1091"/>
                <a:gd name="T30" fmla="*/ 1794 w 2723"/>
                <a:gd name="T31" fmla="*/ 144 h 1091"/>
                <a:gd name="T32" fmla="*/ 1895 w 2723"/>
                <a:gd name="T33" fmla="*/ 222 h 1091"/>
                <a:gd name="T34" fmla="*/ 1943 w 2723"/>
                <a:gd name="T35" fmla="*/ 366 h 1091"/>
                <a:gd name="T36" fmla="*/ 2064 w 2723"/>
                <a:gd name="T37" fmla="*/ 630 h 1091"/>
                <a:gd name="T38" fmla="*/ 2052 w 2723"/>
                <a:gd name="T39" fmla="*/ 695 h 1091"/>
                <a:gd name="T40" fmla="*/ 1955 w 2723"/>
                <a:gd name="T41" fmla="*/ 683 h 1091"/>
                <a:gd name="T42" fmla="*/ 1913 w 2723"/>
                <a:gd name="T43" fmla="*/ 636 h 1091"/>
                <a:gd name="T44" fmla="*/ 1703 w 2723"/>
                <a:gd name="T45" fmla="*/ 312 h 1091"/>
                <a:gd name="T46" fmla="*/ 1637 w 2723"/>
                <a:gd name="T47" fmla="*/ 276 h 1091"/>
                <a:gd name="T48" fmla="*/ 1643 w 2723"/>
                <a:gd name="T49" fmla="*/ 318 h 1091"/>
                <a:gd name="T50" fmla="*/ 1673 w 2723"/>
                <a:gd name="T51" fmla="*/ 408 h 1091"/>
                <a:gd name="T52" fmla="*/ 1716 w 2723"/>
                <a:gd name="T53" fmla="*/ 779 h 1091"/>
                <a:gd name="T54" fmla="*/ 1691 w 2723"/>
                <a:gd name="T55" fmla="*/ 737 h 1091"/>
                <a:gd name="T56" fmla="*/ 1613 w 2723"/>
                <a:gd name="T57" fmla="*/ 582 h 1091"/>
                <a:gd name="T58" fmla="*/ 1494 w 2723"/>
                <a:gd name="T59" fmla="*/ 480 h 1091"/>
                <a:gd name="T60" fmla="*/ 1248 w 2723"/>
                <a:gd name="T61" fmla="*/ 528 h 1091"/>
                <a:gd name="T62" fmla="*/ 996 w 2723"/>
                <a:gd name="T63" fmla="*/ 630 h 1091"/>
                <a:gd name="T64" fmla="*/ 714 w 2723"/>
                <a:gd name="T65" fmla="*/ 534 h 1091"/>
                <a:gd name="T66" fmla="*/ 198 w 2723"/>
                <a:gd name="T67" fmla="*/ 288 h 1091"/>
                <a:gd name="T68" fmla="*/ 0 w 2723"/>
                <a:gd name="T69" fmla="*/ 460 h 1091"/>
                <a:gd name="T70" fmla="*/ 288 w 2723"/>
                <a:gd name="T71" fmla="*/ 570 h 1091"/>
                <a:gd name="T72" fmla="*/ 461 w 2723"/>
                <a:gd name="T73" fmla="*/ 654 h 1091"/>
                <a:gd name="T74" fmla="*/ 725 w 2723"/>
                <a:gd name="T75" fmla="*/ 755 h 1091"/>
                <a:gd name="T76" fmla="*/ 966 w 2723"/>
                <a:gd name="T77" fmla="*/ 791 h 1091"/>
                <a:gd name="T78" fmla="*/ 1176 w 2723"/>
                <a:gd name="T79" fmla="*/ 779 h 1091"/>
                <a:gd name="T80" fmla="*/ 1278 w 2723"/>
                <a:gd name="T81" fmla="*/ 791 h 1091"/>
                <a:gd name="T82" fmla="*/ 1404 w 2723"/>
                <a:gd name="T83" fmla="*/ 845 h 1091"/>
                <a:gd name="T84" fmla="*/ 1416 w 2723"/>
                <a:gd name="T85" fmla="*/ 887 h 1091"/>
                <a:gd name="T86" fmla="*/ 1361 w 2723"/>
                <a:gd name="T87" fmla="*/ 923 h 1091"/>
                <a:gd name="T88" fmla="*/ 1385 w 2723"/>
                <a:gd name="T89" fmla="*/ 1007 h 1091"/>
                <a:gd name="T90" fmla="*/ 1494 w 2723"/>
                <a:gd name="T91" fmla="*/ 1085 h 1091"/>
                <a:gd name="T92" fmla="*/ 1697 w 2723"/>
                <a:gd name="T93" fmla="*/ 1043 h 1091"/>
                <a:gd name="T94" fmla="*/ 1812 w 2723"/>
                <a:gd name="T95" fmla="*/ 989 h 1091"/>
                <a:gd name="T96" fmla="*/ 1973 w 2723"/>
                <a:gd name="T97" fmla="*/ 917 h 1091"/>
                <a:gd name="T98" fmla="*/ 2201 w 2723"/>
                <a:gd name="T99" fmla="*/ 899 h 1091"/>
                <a:gd name="T100" fmla="*/ 2364 w 2723"/>
                <a:gd name="T101" fmla="*/ 863 h 1091"/>
                <a:gd name="T102" fmla="*/ 2400 w 2723"/>
                <a:gd name="T103" fmla="*/ 743 h 1091"/>
                <a:gd name="T104" fmla="*/ 2471 w 2723"/>
                <a:gd name="T105" fmla="*/ 701 h 1091"/>
                <a:gd name="T106" fmla="*/ 2621 w 2723"/>
                <a:gd name="T107" fmla="*/ 504 h 1091"/>
                <a:gd name="T108" fmla="*/ 2693 w 2723"/>
                <a:gd name="T109" fmla="*/ 374 h 10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23" h="1091">
                  <a:moveTo>
                    <a:pt x="2723" y="299"/>
                  </a:moveTo>
                  <a:lnTo>
                    <a:pt x="2715" y="240"/>
                  </a:lnTo>
                  <a:lnTo>
                    <a:pt x="2656" y="195"/>
                  </a:lnTo>
                  <a:lnTo>
                    <a:pt x="2370" y="72"/>
                  </a:lnTo>
                  <a:lnTo>
                    <a:pt x="2303" y="54"/>
                  </a:lnTo>
                  <a:lnTo>
                    <a:pt x="2585" y="186"/>
                  </a:lnTo>
                  <a:lnTo>
                    <a:pt x="2591" y="192"/>
                  </a:lnTo>
                  <a:lnTo>
                    <a:pt x="2597" y="198"/>
                  </a:lnTo>
                  <a:lnTo>
                    <a:pt x="2621" y="228"/>
                  </a:lnTo>
                  <a:lnTo>
                    <a:pt x="2639" y="258"/>
                  </a:lnTo>
                  <a:lnTo>
                    <a:pt x="2646" y="270"/>
                  </a:lnTo>
                  <a:lnTo>
                    <a:pt x="2639" y="276"/>
                  </a:lnTo>
                  <a:lnTo>
                    <a:pt x="2603" y="282"/>
                  </a:lnTo>
                  <a:lnTo>
                    <a:pt x="2555" y="282"/>
                  </a:lnTo>
                  <a:lnTo>
                    <a:pt x="2507" y="276"/>
                  </a:lnTo>
                  <a:lnTo>
                    <a:pt x="2453" y="264"/>
                  </a:lnTo>
                  <a:lnTo>
                    <a:pt x="2394" y="246"/>
                  </a:lnTo>
                  <a:lnTo>
                    <a:pt x="2340" y="222"/>
                  </a:lnTo>
                  <a:lnTo>
                    <a:pt x="2321" y="216"/>
                  </a:lnTo>
                  <a:lnTo>
                    <a:pt x="2297" y="204"/>
                  </a:lnTo>
                  <a:lnTo>
                    <a:pt x="2171" y="126"/>
                  </a:lnTo>
                  <a:lnTo>
                    <a:pt x="2165" y="120"/>
                  </a:lnTo>
                  <a:lnTo>
                    <a:pt x="2154" y="102"/>
                  </a:lnTo>
                  <a:lnTo>
                    <a:pt x="2112" y="66"/>
                  </a:lnTo>
                  <a:lnTo>
                    <a:pt x="2064" y="24"/>
                  </a:lnTo>
                  <a:lnTo>
                    <a:pt x="2046" y="6"/>
                  </a:lnTo>
                  <a:lnTo>
                    <a:pt x="2034" y="0"/>
                  </a:lnTo>
                  <a:lnTo>
                    <a:pt x="2088" y="72"/>
                  </a:lnTo>
                  <a:lnTo>
                    <a:pt x="2106" y="108"/>
                  </a:lnTo>
                  <a:lnTo>
                    <a:pt x="2106" y="114"/>
                  </a:lnTo>
                  <a:lnTo>
                    <a:pt x="2112" y="114"/>
                  </a:lnTo>
                  <a:lnTo>
                    <a:pt x="2406" y="516"/>
                  </a:lnTo>
                  <a:lnTo>
                    <a:pt x="2412" y="534"/>
                  </a:lnTo>
                  <a:lnTo>
                    <a:pt x="2412" y="552"/>
                  </a:lnTo>
                  <a:lnTo>
                    <a:pt x="2394" y="576"/>
                  </a:lnTo>
                  <a:lnTo>
                    <a:pt x="2364" y="588"/>
                  </a:lnTo>
                  <a:lnTo>
                    <a:pt x="2321" y="588"/>
                  </a:lnTo>
                  <a:lnTo>
                    <a:pt x="2279" y="564"/>
                  </a:lnTo>
                  <a:lnTo>
                    <a:pt x="2237" y="534"/>
                  </a:lnTo>
                  <a:lnTo>
                    <a:pt x="2201" y="504"/>
                  </a:lnTo>
                  <a:lnTo>
                    <a:pt x="2195" y="498"/>
                  </a:lnTo>
                  <a:lnTo>
                    <a:pt x="2189" y="492"/>
                  </a:lnTo>
                  <a:lnTo>
                    <a:pt x="2171" y="462"/>
                  </a:lnTo>
                  <a:lnTo>
                    <a:pt x="2142" y="420"/>
                  </a:lnTo>
                  <a:lnTo>
                    <a:pt x="2100" y="378"/>
                  </a:lnTo>
                  <a:lnTo>
                    <a:pt x="2058" y="330"/>
                  </a:lnTo>
                  <a:lnTo>
                    <a:pt x="2040" y="318"/>
                  </a:lnTo>
                  <a:lnTo>
                    <a:pt x="2028" y="300"/>
                  </a:lnTo>
                  <a:lnTo>
                    <a:pt x="2009" y="264"/>
                  </a:lnTo>
                  <a:lnTo>
                    <a:pt x="1991" y="234"/>
                  </a:lnTo>
                  <a:lnTo>
                    <a:pt x="1985" y="210"/>
                  </a:lnTo>
                  <a:lnTo>
                    <a:pt x="1973" y="192"/>
                  </a:lnTo>
                  <a:lnTo>
                    <a:pt x="1967" y="180"/>
                  </a:lnTo>
                  <a:lnTo>
                    <a:pt x="1949" y="174"/>
                  </a:lnTo>
                  <a:lnTo>
                    <a:pt x="1907" y="156"/>
                  </a:lnTo>
                  <a:lnTo>
                    <a:pt x="1860" y="138"/>
                  </a:lnTo>
                  <a:lnTo>
                    <a:pt x="1836" y="132"/>
                  </a:lnTo>
                  <a:lnTo>
                    <a:pt x="1824" y="132"/>
                  </a:lnTo>
                  <a:lnTo>
                    <a:pt x="1806" y="132"/>
                  </a:lnTo>
                  <a:lnTo>
                    <a:pt x="1800" y="138"/>
                  </a:lnTo>
                  <a:lnTo>
                    <a:pt x="1794" y="144"/>
                  </a:lnTo>
                  <a:lnTo>
                    <a:pt x="1842" y="156"/>
                  </a:lnTo>
                  <a:lnTo>
                    <a:pt x="1872" y="180"/>
                  </a:lnTo>
                  <a:lnTo>
                    <a:pt x="1889" y="204"/>
                  </a:lnTo>
                  <a:lnTo>
                    <a:pt x="1895" y="222"/>
                  </a:lnTo>
                  <a:lnTo>
                    <a:pt x="1889" y="240"/>
                  </a:lnTo>
                  <a:lnTo>
                    <a:pt x="1901" y="270"/>
                  </a:lnTo>
                  <a:lnTo>
                    <a:pt x="1919" y="318"/>
                  </a:lnTo>
                  <a:lnTo>
                    <a:pt x="1943" y="366"/>
                  </a:lnTo>
                  <a:lnTo>
                    <a:pt x="1991" y="480"/>
                  </a:lnTo>
                  <a:lnTo>
                    <a:pt x="2021" y="534"/>
                  </a:lnTo>
                  <a:lnTo>
                    <a:pt x="2040" y="582"/>
                  </a:lnTo>
                  <a:lnTo>
                    <a:pt x="2064" y="630"/>
                  </a:lnTo>
                  <a:lnTo>
                    <a:pt x="2076" y="666"/>
                  </a:lnTo>
                  <a:lnTo>
                    <a:pt x="2082" y="683"/>
                  </a:lnTo>
                  <a:lnTo>
                    <a:pt x="2070" y="695"/>
                  </a:lnTo>
                  <a:lnTo>
                    <a:pt x="2052" y="695"/>
                  </a:lnTo>
                  <a:lnTo>
                    <a:pt x="2021" y="695"/>
                  </a:lnTo>
                  <a:lnTo>
                    <a:pt x="1997" y="695"/>
                  </a:lnTo>
                  <a:lnTo>
                    <a:pt x="1973" y="689"/>
                  </a:lnTo>
                  <a:lnTo>
                    <a:pt x="1955" y="683"/>
                  </a:lnTo>
                  <a:lnTo>
                    <a:pt x="1949" y="683"/>
                  </a:lnTo>
                  <a:lnTo>
                    <a:pt x="1949" y="677"/>
                  </a:lnTo>
                  <a:lnTo>
                    <a:pt x="1943" y="672"/>
                  </a:lnTo>
                  <a:lnTo>
                    <a:pt x="1913" y="636"/>
                  </a:lnTo>
                  <a:lnTo>
                    <a:pt x="1806" y="324"/>
                  </a:lnTo>
                  <a:lnTo>
                    <a:pt x="1776" y="330"/>
                  </a:lnTo>
                  <a:lnTo>
                    <a:pt x="1746" y="330"/>
                  </a:lnTo>
                  <a:lnTo>
                    <a:pt x="1703" y="312"/>
                  </a:lnTo>
                  <a:lnTo>
                    <a:pt x="1673" y="288"/>
                  </a:lnTo>
                  <a:lnTo>
                    <a:pt x="1667" y="276"/>
                  </a:lnTo>
                  <a:lnTo>
                    <a:pt x="1655" y="270"/>
                  </a:lnTo>
                  <a:lnTo>
                    <a:pt x="1637" y="276"/>
                  </a:lnTo>
                  <a:lnTo>
                    <a:pt x="1631" y="288"/>
                  </a:lnTo>
                  <a:lnTo>
                    <a:pt x="1625" y="306"/>
                  </a:lnTo>
                  <a:lnTo>
                    <a:pt x="1625" y="312"/>
                  </a:lnTo>
                  <a:lnTo>
                    <a:pt x="1643" y="318"/>
                  </a:lnTo>
                  <a:lnTo>
                    <a:pt x="1655" y="336"/>
                  </a:lnTo>
                  <a:lnTo>
                    <a:pt x="1667" y="366"/>
                  </a:lnTo>
                  <a:lnTo>
                    <a:pt x="1673" y="402"/>
                  </a:lnTo>
                  <a:lnTo>
                    <a:pt x="1673" y="408"/>
                  </a:lnTo>
                  <a:lnTo>
                    <a:pt x="1673" y="414"/>
                  </a:lnTo>
                  <a:lnTo>
                    <a:pt x="1716" y="761"/>
                  </a:lnTo>
                  <a:lnTo>
                    <a:pt x="1716" y="773"/>
                  </a:lnTo>
                  <a:lnTo>
                    <a:pt x="1716" y="779"/>
                  </a:lnTo>
                  <a:lnTo>
                    <a:pt x="1709" y="773"/>
                  </a:lnTo>
                  <a:lnTo>
                    <a:pt x="1703" y="755"/>
                  </a:lnTo>
                  <a:lnTo>
                    <a:pt x="1697" y="749"/>
                  </a:lnTo>
                  <a:lnTo>
                    <a:pt x="1691" y="737"/>
                  </a:lnTo>
                  <a:lnTo>
                    <a:pt x="1679" y="713"/>
                  </a:lnTo>
                  <a:lnTo>
                    <a:pt x="1661" y="672"/>
                  </a:lnTo>
                  <a:lnTo>
                    <a:pt x="1643" y="630"/>
                  </a:lnTo>
                  <a:lnTo>
                    <a:pt x="1613" y="582"/>
                  </a:lnTo>
                  <a:lnTo>
                    <a:pt x="1589" y="540"/>
                  </a:lnTo>
                  <a:lnTo>
                    <a:pt x="1560" y="510"/>
                  </a:lnTo>
                  <a:lnTo>
                    <a:pt x="1536" y="492"/>
                  </a:lnTo>
                  <a:lnTo>
                    <a:pt x="1494" y="480"/>
                  </a:lnTo>
                  <a:lnTo>
                    <a:pt x="1446" y="480"/>
                  </a:lnTo>
                  <a:lnTo>
                    <a:pt x="1397" y="486"/>
                  </a:lnTo>
                  <a:lnTo>
                    <a:pt x="1349" y="498"/>
                  </a:lnTo>
                  <a:lnTo>
                    <a:pt x="1248" y="528"/>
                  </a:lnTo>
                  <a:lnTo>
                    <a:pt x="1158" y="570"/>
                  </a:lnTo>
                  <a:lnTo>
                    <a:pt x="1104" y="600"/>
                  </a:lnTo>
                  <a:lnTo>
                    <a:pt x="1037" y="624"/>
                  </a:lnTo>
                  <a:lnTo>
                    <a:pt x="996" y="630"/>
                  </a:lnTo>
                  <a:lnTo>
                    <a:pt x="948" y="630"/>
                  </a:lnTo>
                  <a:lnTo>
                    <a:pt x="900" y="618"/>
                  </a:lnTo>
                  <a:lnTo>
                    <a:pt x="840" y="588"/>
                  </a:lnTo>
                  <a:lnTo>
                    <a:pt x="714" y="534"/>
                  </a:lnTo>
                  <a:lnTo>
                    <a:pt x="582" y="474"/>
                  </a:lnTo>
                  <a:lnTo>
                    <a:pt x="443" y="408"/>
                  </a:lnTo>
                  <a:lnTo>
                    <a:pt x="318" y="348"/>
                  </a:lnTo>
                  <a:lnTo>
                    <a:pt x="198" y="288"/>
                  </a:lnTo>
                  <a:lnTo>
                    <a:pt x="149" y="264"/>
                  </a:lnTo>
                  <a:lnTo>
                    <a:pt x="102" y="240"/>
                  </a:lnTo>
                  <a:lnTo>
                    <a:pt x="0" y="187"/>
                  </a:lnTo>
                  <a:lnTo>
                    <a:pt x="0" y="460"/>
                  </a:lnTo>
                  <a:lnTo>
                    <a:pt x="36" y="474"/>
                  </a:lnTo>
                  <a:lnTo>
                    <a:pt x="149" y="516"/>
                  </a:lnTo>
                  <a:lnTo>
                    <a:pt x="216" y="540"/>
                  </a:lnTo>
                  <a:lnTo>
                    <a:pt x="288" y="570"/>
                  </a:lnTo>
                  <a:lnTo>
                    <a:pt x="348" y="594"/>
                  </a:lnTo>
                  <a:lnTo>
                    <a:pt x="396" y="618"/>
                  </a:lnTo>
                  <a:lnTo>
                    <a:pt x="432" y="636"/>
                  </a:lnTo>
                  <a:lnTo>
                    <a:pt x="461" y="654"/>
                  </a:lnTo>
                  <a:lnTo>
                    <a:pt x="504" y="672"/>
                  </a:lnTo>
                  <a:lnTo>
                    <a:pt x="588" y="707"/>
                  </a:lnTo>
                  <a:lnTo>
                    <a:pt x="684" y="743"/>
                  </a:lnTo>
                  <a:lnTo>
                    <a:pt x="725" y="755"/>
                  </a:lnTo>
                  <a:lnTo>
                    <a:pt x="761" y="767"/>
                  </a:lnTo>
                  <a:lnTo>
                    <a:pt x="828" y="779"/>
                  </a:lnTo>
                  <a:lnTo>
                    <a:pt x="894" y="785"/>
                  </a:lnTo>
                  <a:lnTo>
                    <a:pt x="966" y="791"/>
                  </a:lnTo>
                  <a:lnTo>
                    <a:pt x="1031" y="791"/>
                  </a:lnTo>
                  <a:lnTo>
                    <a:pt x="1092" y="785"/>
                  </a:lnTo>
                  <a:lnTo>
                    <a:pt x="1146" y="785"/>
                  </a:lnTo>
                  <a:lnTo>
                    <a:pt x="1176" y="779"/>
                  </a:lnTo>
                  <a:lnTo>
                    <a:pt x="1188" y="779"/>
                  </a:lnTo>
                  <a:lnTo>
                    <a:pt x="1236" y="785"/>
                  </a:lnTo>
                  <a:lnTo>
                    <a:pt x="1278" y="791"/>
                  </a:lnTo>
                  <a:lnTo>
                    <a:pt x="1307" y="803"/>
                  </a:lnTo>
                  <a:lnTo>
                    <a:pt x="1337" y="809"/>
                  </a:lnTo>
                  <a:lnTo>
                    <a:pt x="1379" y="827"/>
                  </a:lnTo>
                  <a:lnTo>
                    <a:pt x="1404" y="845"/>
                  </a:lnTo>
                  <a:lnTo>
                    <a:pt x="1416" y="863"/>
                  </a:lnTo>
                  <a:lnTo>
                    <a:pt x="1416" y="875"/>
                  </a:lnTo>
                  <a:lnTo>
                    <a:pt x="1416" y="881"/>
                  </a:lnTo>
                  <a:lnTo>
                    <a:pt x="1416" y="887"/>
                  </a:lnTo>
                  <a:lnTo>
                    <a:pt x="1410" y="887"/>
                  </a:lnTo>
                  <a:lnTo>
                    <a:pt x="1397" y="893"/>
                  </a:lnTo>
                  <a:lnTo>
                    <a:pt x="1379" y="905"/>
                  </a:lnTo>
                  <a:lnTo>
                    <a:pt x="1361" y="923"/>
                  </a:lnTo>
                  <a:lnTo>
                    <a:pt x="1355" y="941"/>
                  </a:lnTo>
                  <a:lnTo>
                    <a:pt x="1361" y="971"/>
                  </a:lnTo>
                  <a:lnTo>
                    <a:pt x="1367" y="989"/>
                  </a:lnTo>
                  <a:lnTo>
                    <a:pt x="1385" y="1007"/>
                  </a:lnTo>
                  <a:lnTo>
                    <a:pt x="1404" y="1025"/>
                  </a:lnTo>
                  <a:lnTo>
                    <a:pt x="1434" y="1049"/>
                  </a:lnTo>
                  <a:lnTo>
                    <a:pt x="1464" y="1067"/>
                  </a:lnTo>
                  <a:lnTo>
                    <a:pt x="1494" y="1085"/>
                  </a:lnTo>
                  <a:lnTo>
                    <a:pt x="1554" y="1091"/>
                  </a:lnTo>
                  <a:lnTo>
                    <a:pt x="1607" y="1085"/>
                  </a:lnTo>
                  <a:lnTo>
                    <a:pt x="1661" y="1067"/>
                  </a:lnTo>
                  <a:lnTo>
                    <a:pt x="1697" y="1043"/>
                  </a:lnTo>
                  <a:lnTo>
                    <a:pt x="1734" y="1019"/>
                  </a:lnTo>
                  <a:lnTo>
                    <a:pt x="1752" y="995"/>
                  </a:lnTo>
                  <a:lnTo>
                    <a:pt x="1758" y="989"/>
                  </a:lnTo>
                  <a:lnTo>
                    <a:pt x="1812" y="989"/>
                  </a:lnTo>
                  <a:lnTo>
                    <a:pt x="1860" y="983"/>
                  </a:lnTo>
                  <a:lnTo>
                    <a:pt x="1907" y="965"/>
                  </a:lnTo>
                  <a:lnTo>
                    <a:pt x="1943" y="941"/>
                  </a:lnTo>
                  <a:lnTo>
                    <a:pt x="1973" y="917"/>
                  </a:lnTo>
                  <a:lnTo>
                    <a:pt x="2003" y="899"/>
                  </a:lnTo>
                  <a:lnTo>
                    <a:pt x="2015" y="881"/>
                  </a:lnTo>
                  <a:lnTo>
                    <a:pt x="2021" y="875"/>
                  </a:lnTo>
                  <a:lnTo>
                    <a:pt x="2201" y="899"/>
                  </a:lnTo>
                  <a:lnTo>
                    <a:pt x="2243" y="905"/>
                  </a:lnTo>
                  <a:lnTo>
                    <a:pt x="2273" y="899"/>
                  </a:lnTo>
                  <a:lnTo>
                    <a:pt x="2327" y="887"/>
                  </a:lnTo>
                  <a:lnTo>
                    <a:pt x="2364" y="863"/>
                  </a:lnTo>
                  <a:lnTo>
                    <a:pt x="2388" y="827"/>
                  </a:lnTo>
                  <a:lnTo>
                    <a:pt x="2400" y="797"/>
                  </a:lnTo>
                  <a:lnTo>
                    <a:pt x="2400" y="767"/>
                  </a:lnTo>
                  <a:lnTo>
                    <a:pt x="2400" y="743"/>
                  </a:lnTo>
                  <a:lnTo>
                    <a:pt x="2400" y="737"/>
                  </a:lnTo>
                  <a:lnTo>
                    <a:pt x="2418" y="737"/>
                  </a:lnTo>
                  <a:lnTo>
                    <a:pt x="2436" y="731"/>
                  </a:lnTo>
                  <a:lnTo>
                    <a:pt x="2471" y="701"/>
                  </a:lnTo>
                  <a:lnTo>
                    <a:pt x="2513" y="660"/>
                  </a:lnTo>
                  <a:lnTo>
                    <a:pt x="2555" y="606"/>
                  </a:lnTo>
                  <a:lnTo>
                    <a:pt x="2591" y="552"/>
                  </a:lnTo>
                  <a:lnTo>
                    <a:pt x="2621" y="504"/>
                  </a:lnTo>
                  <a:lnTo>
                    <a:pt x="2639" y="468"/>
                  </a:lnTo>
                  <a:lnTo>
                    <a:pt x="2646" y="462"/>
                  </a:lnTo>
                  <a:lnTo>
                    <a:pt x="2646" y="456"/>
                  </a:lnTo>
                  <a:lnTo>
                    <a:pt x="2693" y="374"/>
                  </a:lnTo>
                  <a:lnTo>
                    <a:pt x="2723" y="299"/>
                  </a:lnTo>
                  <a:close/>
                </a:path>
              </a:pathLst>
            </a:custGeom>
            <a:solidFill>
              <a:schemeClr val="bg1"/>
            </a:solidFill>
            <a:ln>
              <a:noFill/>
            </a:ln>
            <a:extLst>
              <a:ext uri="{91240B29-F687-4F45-9708-019B960494DF}">
                <a14:hiddenLine xmlns:a14="http://schemas.microsoft.com/office/drawing/2010/main" w="9525">
                  <a:solidFill>
                    <a:schemeClr val="tx1"/>
                  </a:solidFill>
                  <a:round/>
                  <a:headEnd/>
                  <a:tailEnd/>
                </a14:hiddenLine>
              </a:ext>
            </a:extLst>
          </p:spPr>
          <p:txBody>
            <a:bodyPr/>
            <a:lstStyle/>
            <a:p>
              <a:pPr fontAlgn="base">
                <a:spcBef>
                  <a:spcPct val="0"/>
                </a:spcBef>
                <a:spcAft>
                  <a:spcPct val="0"/>
                </a:spcAft>
              </a:pPr>
              <a:endParaRPr lang="en-GB" smtClean="0">
                <a:solidFill>
                  <a:srgbClr val="FFFFFF"/>
                </a:solidFill>
              </a:endParaRPr>
            </a:p>
          </p:txBody>
        </p:sp>
      </p:grpSp>
      <p:sp>
        <p:nvSpPr>
          <p:cNvPr id="15378" name="Rectangle 18"/>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GB" smtClean="0"/>
              <a:t>Click to edit Master title style</a:t>
            </a:r>
          </a:p>
        </p:txBody>
      </p:sp>
      <p:sp>
        <p:nvSpPr>
          <p:cNvPr id="15379" name="Rectangle 19"/>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a:solidFill>
                <a:srgbClr val="FFFFFF"/>
              </a:solidFill>
            </a:endParaRPr>
          </a:p>
        </p:txBody>
      </p:sp>
      <p:sp>
        <p:nvSpPr>
          <p:cNvPr id="15380" name="Rectangle 2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a:solidFill>
                <a:srgbClr val="FFFFFF"/>
              </a:solidFill>
            </a:endParaRPr>
          </a:p>
        </p:txBody>
      </p:sp>
      <p:sp>
        <p:nvSpPr>
          <p:cNvPr id="15381" name="Rectangle 21"/>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6B738860-833C-47A6-A47D-CF617BE8936D}" type="slidenum">
              <a:rPr lang="en-GB">
                <a:solidFill>
                  <a:srgbClr val="FFFFFF"/>
                </a:solidFill>
              </a:rPr>
              <a:pPr fontAlgn="base">
                <a:spcBef>
                  <a:spcPct val="0"/>
                </a:spcBef>
                <a:spcAft>
                  <a:spcPct val="0"/>
                </a:spcAft>
                <a:defRPr/>
              </a:pPr>
              <a:t>‹#›</a:t>
            </a:fld>
            <a:endParaRPr lang="en-GB">
              <a:solidFill>
                <a:srgbClr val="FFFFFF"/>
              </a:solidFill>
            </a:endParaRPr>
          </a:p>
        </p:txBody>
      </p:sp>
      <p:sp>
        <p:nvSpPr>
          <p:cNvPr id="15382" name="Rectangle 22"/>
          <p:cNvSpPr>
            <a:spLocks noGrp="1" noChangeArrowheads="1"/>
          </p:cNvSpPr>
          <p:nvPr>
            <p:ph type="body" idx="1"/>
          </p:nvPr>
        </p:nvSpPr>
        <p:spPr bwMode="auto">
          <a:xfrm>
            <a:off x="609600" y="1600200"/>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dk2" tx1="lt1" bg2="dk1" tx2="lt2" accent1="accent1" accent2="accent2" accent3="accent3" accent4="accent4" accent5="accent5" accent6="accent6" hlink="hlink" folHlink="folHlink"/>
  <p:sldLayoutIdLst>
    <p:sldLayoutId id="2147483787" r:id="rId1"/>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78"/>
                                        </p:tgtEl>
                                        <p:attrNameLst>
                                          <p:attrName>style.visibility</p:attrName>
                                        </p:attrNameLst>
                                      </p:cBhvr>
                                      <p:to>
                                        <p:strVal val="visible"/>
                                      </p:to>
                                    </p:set>
                                    <p:anim calcmode="lin" valueType="num">
                                      <p:cBhvr>
                                        <p:cTn id="7" dur="1000" fill="hold"/>
                                        <p:tgtEl>
                                          <p:spTgt spid="15378"/>
                                        </p:tgtEl>
                                        <p:attrNameLst>
                                          <p:attrName>ppt_x</p:attrName>
                                        </p:attrNameLst>
                                      </p:cBhvr>
                                      <p:tavLst>
                                        <p:tav tm="0">
                                          <p:val>
                                            <p:strVal val="#ppt_x-.2"/>
                                          </p:val>
                                        </p:tav>
                                        <p:tav tm="100000">
                                          <p:val>
                                            <p:strVal val="#ppt_x"/>
                                          </p:val>
                                        </p:tav>
                                      </p:tavLst>
                                    </p:anim>
                                    <p:anim calcmode="lin" valueType="num">
                                      <p:cBhvr>
                                        <p:cTn id="8" dur="1000" fill="hold"/>
                                        <p:tgtEl>
                                          <p:spTgt spid="1537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7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382">
                                            <p:txEl>
                                              <p:pRg st="0" end="0"/>
                                            </p:txEl>
                                          </p:spTgt>
                                        </p:tgtEl>
                                        <p:attrNameLst>
                                          <p:attrName>style.visibility</p:attrName>
                                        </p:attrNameLst>
                                      </p:cBhvr>
                                      <p:to>
                                        <p:strVal val="visible"/>
                                      </p:to>
                                    </p:set>
                                    <p:animEffect transition="in" filter="fade">
                                      <p:cBhvr>
                                        <p:cTn id="14" dur="500"/>
                                        <p:tgtEl>
                                          <p:spTgt spid="15382">
                                            <p:txEl>
                                              <p:pRg st="0" end="0"/>
                                            </p:txEl>
                                          </p:spTgt>
                                        </p:tgtEl>
                                      </p:cBhvr>
                                    </p:animEffect>
                                    <p:anim calcmode="lin" valueType="num">
                                      <p:cBhvr>
                                        <p:cTn id="15" dur="500" fill="hold"/>
                                        <p:tgtEl>
                                          <p:spTgt spid="15382">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382">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5382">
                                            <p:txEl>
                                              <p:pRg st="1" end="1"/>
                                            </p:txEl>
                                          </p:spTgt>
                                        </p:tgtEl>
                                        <p:attrNameLst>
                                          <p:attrName>style.visibility</p:attrName>
                                        </p:attrNameLst>
                                      </p:cBhvr>
                                      <p:to>
                                        <p:strVal val="visible"/>
                                      </p:to>
                                    </p:set>
                                    <p:animEffect transition="in" filter="fade">
                                      <p:cBhvr>
                                        <p:cTn id="19" dur="500"/>
                                        <p:tgtEl>
                                          <p:spTgt spid="15382">
                                            <p:txEl>
                                              <p:pRg st="1" end="1"/>
                                            </p:txEl>
                                          </p:spTgt>
                                        </p:tgtEl>
                                      </p:cBhvr>
                                    </p:animEffect>
                                    <p:anim calcmode="lin" valueType="num">
                                      <p:cBhvr>
                                        <p:cTn id="20" dur="500" fill="hold"/>
                                        <p:tgtEl>
                                          <p:spTgt spid="15382">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5382">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5382">
                                            <p:txEl>
                                              <p:pRg st="2" end="2"/>
                                            </p:txEl>
                                          </p:spTgt>
                                        </p:tgtEl>
                                        <p:attrNameLst>
                                          <p:attrName>style.visibility</p:attrName>
                                        </p:attrNameLst>
                                      </p:cBhvr>
                                      <p:to>
                                        <p:strVal val="visible"/>
                                      </p:to>
                                    </p:set>
                                    <p:animEffect transition="in" filter="fade">
                                      <p:cBhvr>
                                        <p:cTn id="24" dur="500"/>
                                        <p:tgtEl>
                                          <p:spTgt spid="15382">
                                            <p:txEl>
                                              <p:pRg st="2" end="2"/>
                                            </p:txEl>
                                          </p:spTgt>
                                        </p:tgtEl>
                                      </p:cBhvr>
                                    </p:animEffect>
                                    <p:anim calcmode="lin" valueType="num">
                                      <p:cBhvr>
                                        <p:cTn id="25" dur="500" fill="hold"/>
                                        <p:tgtEl>
                                          <p:spTgt spid="15382">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5382">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5382">
                                            <p:txEl>
                                              <p:pRg st="3" end="3"/>
                                            </p:txEl>
                                          </p:spTgt>
                                        </p:tgtEl>
                                        <p:attrNameLst>
                                          <p:attrName>style.visibility</p:attrName>
                                        </p:attrNameLst>
                                      </p:cBhvr>
                                      <p:to>
                                        <p:strVal val="visible"/>
                                      </p:to>
                                    </p:set>
                                    <p:animEffect transition="in" filter="fade">
                                      <p:cBhvr>
                                        <p:cTn id="29" dur="500"/>
                                        <p:tgtEl>
                                          <p:spTgt spid="15382">
                                            <p:txEl>
                                              <p:pRg st="3" end="3"/>
                                            </p:txEl>
                                          </p:spTgt>
                                        </p:tgtEl>
                                      </p:cBhvr>
                                    </p:animEffect>
                                    <p:anim calcmode="lin" valueType="num">
                                      <p:cBhvr>
                                        <p:cTn id="30" dur="500" fill="hold"/>
                                        <p:tgtEl>
                                          <p:spTgt spid="15382">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5382">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5382">
                                            <p:txEl>
                                              <p:pRg st="4" end="4"/>
                                            </p:txEl>
                                          </p:spTgt>
                                        </p:tgtEl>
                                        <p:attrNameLst>
                                          <p:attrName>style.visibility</p:attrName>
                                        </p:attrNameLst>
                                      </p:cBhvr>
                                      <p:to>
                                        <p:strVal val="visible"/>
                                      </p:to>
                                    </p:set>
                                    <p:animEffect transition="in" filter="fade">
                                      <p:cBhvr>
                                        <p:cTn id="34" dur="500"/>
                                        <p:tgtEl>
                                          <p:spTgt spid="15382">
                                            <p:txEl>
                                              <p:pRg st="4" end="4"/>
                                            </p:txEl>
                                          </p:spTgt>
                                        </p:tgtEl>
                                      </p:cBhvr>
                                    </p:animEffect>
                                    <p:anim calcmode="lin" valueType="num">
                                      <p:cBhvr>
                                        <p:cTn id="35" dur="500" fill="hold"/>
                                        <p:tgtEl>
                                          <p:spTgt spid="15382">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5382">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8" grpId="0"/>
      <p:bldP spid="15382" grpId="0" build="p">
        <p:tmplLst>
          <p:tmpl lvl="1">
            <p:tnLst>
              <p:par>
                <p:cTn presetID="44" presetClass="entr" presetSubtype="0" fill="hold" nodeType="click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5382"/>
                        </p:tgtEl>
                        <p:attrNameLst>
                          <p:attrName>style.visibility</p:attrName>
                        </p:attrNameLst>
                      </p:cBhvr>
                      <p:to>
                        <p:strVal val="visible"/>
                      </p:to>
                    </p:set>
                    <p:animEffect transition="in" filter="fade">
                      <p:cBhvr>
                        <p:cTn dur="500"/>
                        <p:tgtEl>
                          <p:spTgt spid="15382"/>
                        </p:tgtEl>
                      </p:cBhvr>
                    </p:animEffect>
                    <p:anim calcmode="lin" valueType="num">
                      <p:cBhvr>
                        <p:cTn dur="500" fill="hold"/>
                        <p:tgtEl>
                          <p:spTgt spid="15382"/>
                        </p:tgtEl>
                        <p:attrNameLst>
                          <p:attrName>ppt_x</p:attrName>
                        </p:attrNameLst>
                      </p:cBhvr>
                      <p:tavLst>
                        <p:tav tm="0">
                          <p:val>
                            <p:strVal val="#ppt_x"/>
                          </p:val>
                        </p:tav>
                        <p:tav tm="100000">
                          <p:val>
                            <p:strVal val="#ppt_x"/>
                          </p:val>
                        </p:tav>
                      </p:tavLst>
                    </p:anim>
                    <p:anim calcmode="lin" valueType="num">
                      <p:cBhvr>
                        <p:cTn dur="500" fill="hold"/>
                        <p:tgtEl>
                          <p:spTgt spid="15382"/>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0.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Microsoft_Excel_97-2003_Worksheet1.xls"/></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2.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image" Target="../media/image7.png"/><Relationship Id="rId4" Type="http://schemas.openxmlformats.org/officeDocument/2006/relationships/image" Target="../media/image6.jpg"/></Relationships>
</file>

<file path=ppt/slides/_rels/slide3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01616" y="559756"/>
            <a:ext cx="9715655" cy="3427975"/>
          </a:xfrm>
        </p:spPr>
        <p:txBody>
          <a:bodyPr/>
          <a:lstStyle/>
          <a:p>
            <a:pPr algn="ctr"/>
            <a:r>
              <a:rPr lang="en-GB" b="1" dirty="0"/>
              <a:t>Health Psychology and Neuropsychology in Dementia - the foundation of Tai Chi Movement for Wellbeing (TMW)</a:t>
            </a:r>
            <a:br>
              <a:rPr lang="en-GB" b="1" dirty="0"/>
            </a:br>
            <a:endParaRPr lang="en-GB" dirty="0"/>
          </a:p>
        </p:txBody>
      </p:sp>
      <p:sp>
        <p:nvSpPr>
          <p:cNvPr id="5" name="Subtitle 4"/>
          <p:cNvSpPr>
            <a:spLocks noGrp="1"/>
          </p:cNvSpPr>
          <p:nvPr>
            <p:ph type="subTitle" idx="1"/>
          </p:nvPr>
        </p:nvSpPr>
        <p:spPr>
          <a:xfrm>
            <a:off x="1345923" y="4270621"/>
            <a:ext cx="9662388" cy="1368641"/>
          </a:xfrm>
        </p:spPr>
        <p:txBody>
          <a:bodyPr>
            <a:normAutofit fontScale="55000" lnSpcReduction="20000"/>
          </a:bodyPr>
          <a:lstStyle/>
          <a:p>
            <a:pPr algn="ctr"/>
            <a:endParaRPr lang="en-GB" dirty="0" smtClean="0"/>
          </a:p>
          <a:p>
            <a:pPr algn="ctr"/>
            <a:r>
              <a:rPr lang="en-GB" sz="3500" dirty="0" smtClean="0"/>
              <a:t>Dr David Quinn</a:t>
            </a:r>
          </a:p>
          <a:p>
            <a:pPr algn="ctr"/>
            <a:r>
              <a:rPr lang="en-GB" sz="3500" dirty="0" smtClean="0"/>
              <a:t>Consultant Clinical and health Psychologist</a:t>
            </a:r>
          </a:p>
          <a:p>
            <a:pPr algn="ctr"/>
            <a:r>
              <a:rPr lang="en-GB" sz="3500" dirty="0" smtClean="0"/>
              <a:t>Halliday </a:t>
            </a:r>
            <a:r>
              <a:rPr lang="en-GB" sz="3500" dirty="0"/>
              <a:t>Q</a:t>
            </a:r>
            <a:r>
              <a:rPr lang="en-GB" sz="3500" dirty="0" smtClean="0"/>
              <a:t>uinn Limited</a:t>
            </a:r>
            <a:endParaRPr lang="en-GB" sz="3500" dirty="0"/>
          </a:p>
        </p:txBody>
      </p:sp>
    </p:spTree>
    <p:extLst>
      <p:ext uri="{BB962C8B-B14F-4D97-AF65-F5344CB8AC3E}">
        <p14:creationId xmlns:p14="http://schemas.microsoft.com/office/powerpoint/2010/main" val="3649962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a:xfrm>
            <a:off x="1488017" y="260773"/>
            <a:ext cx="9499600" cy="925513"/>
          </a:xfrm>
        </p:spPr>
        <p:txBody>
          <a:bodyPr anchorCtr="0"/>
          <a:lstStyle/>
          <a:p>
            <a:pPr eaLnBrk="1" hangingPunct="1">
              <a:defRPr/>
            </a:pPr>
            <a:r>
              <a:rPr lang="en-GB" sz="3600" dirty="0" smtClean="0">
                <a:solidFill>
                  <a:schemeClr val="accent6"/>
                </a:solidFill>
              </a:rPr>
              <a:t>Aims for the Core Protocol</a:t>
            </a:r>
          </a:p>
        </p:txBody>
      </p:sp>
      <p:sp>
        <p:nvSpPr>
          <p:cNvPr id="3" name="TextBox 2"/>
          <p:cNvSpPr txBox="1"/>
          <p:nvPr/>
        </p:nvSpPr>
        <p:spPr>
          <a:xfrm>
            <a:off x="1102784" y="1484314"/>
            <a:ext cx="9793816" cy="4247317"/>
          </a:xfrm>
          <a:prstGeom prst="rect">
            <a:avLst/>
          </a:prstGeom>
          <a:noFill/>
        </p:spPr>
        <p:txBody>
          <a:bodyPr>
            <a:spAutoFit/>
          </a:bodyPr>
          <a:lstStyle/>
          <a:p>
            <a:pPr marL="285750" indent="-285750">
              <a:buFont typeface="Wingdings" pitchFamily="2" charset="2"/>
              <a:buChar char="ü"/>
              <a:defRPr/>
            </a:pPr>
            <a:r>
              <a:rPr lang="en-GB" dirty="0">
                <a:solidFill>
                  <a:srgbClr val="FFFF00"/>
                </a:solidFill>
              </a:rPr>
              <a:t>Can be taught sitting or standing</a:t>
            </a:r>
          </a:p>
          <a:p>
            <a:pPr>
              <a:defRPr/>
            </a:pPr>
            <a:endParaRPr lang="en-GB" dirty="0">
              <a:solidFill>
                <a:srgbClr val="FFFF00"/>
              </a:solidFill>
            </a:endParaRPr>
          </a:p>
          <a:p>
            <a:pPr marL="285750" indent="-285750">
              <a:buFont typeface="Wingdings" pitchFamily="2" charset="2"/>
              <a:buChar char="ü"/>
              <a:defRPr/>
            </a:pPr>
            <a:r>
              <a:rPr lang="en-GB" dirty="0">
                <a:solidFill>
                  <a:srgbClr val="FFFF00"/>
                </a:solidFill>
              </a:rPr>
              <a:t>Can be applied across the full age range</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Can be adapted with and for people with hemiplegia</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Evidence based</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Valid, reliable and useful outcome measurement</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Cost effective</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Can be taught by any qualified practitioner with a ‘core’ training of 6 days.</a:t>
            </a:r>
          </a:p>
          <a:p>
            <a:pPr marL="285750" indent="-285750">
              <a:buFont typeface="Wingdings" pitchFamily="2" charset="2"/>
              <a:buChar char="ü"/>
              <a:defRPr/>
            </a:pPr>
            <a:endParaRPr lang="en-GB" dirty="0">
              <a:solidFill>
                <a:srgbClr val="FFFF00"/>
              </a:solidFill>
            </a:endParaRPr>
          </a:p>
          <a:p>
            <a:pPr marL="285750" indent="-285750">
              <a:buFont typeface="Wingdings" pitchFamily="2" charset="2"/>
              <a:buChar char="ü"/>
              <a:defRPr/>
            </a:pPr>
            <a:r>
              <a:rPr lang="en-GB" dirty="0">
                <a:solidFill>
                  <a:srgbClr val="FFFF00"/>
                </a:solidFill>
              </a:rPr>
              <a:t>Parallel design to 8 week Mindfulness Based Cognitive Therapy approach.</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ppt_x</p:attrName>
                                        </p:attrNameLst>
                                      </p:cBhvr>
                                      <p:tavLst>
                                        <p:tav tm="0">
                                          <p:val>
                                            <p:strVal val="#ppt_x-.2"/>
                                          </p:val>
                                        </p:tav>
                                        <p:tav tm="100000">
                                          <p:val>
                                            <p:strVal val="#ppt_x"/>
                                          </p:val>
                                        </p:tav>
                                      </p:tavLst>
                                    </p:anim>
                                    <p:anim calcmode="lin" valueType="num">
                                      <p:cBhvr>
                                        <p:cTn id="8"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itle 1"/>
          <p:cNvSpPr>
            <a:spLocks noGrp="1"/>
          </p:cNvSpPr>
          <p:nvPr>
            <p:ph type="title" idx="4294967295"/>
          </p:nvPr>
        </p:nvSpPr>
        <p:spPr/>
        <p:txBody>
          <a:bodyPr anchorCtr="0"/>
          <a:lstStyle/>
          <a:p>
            <a:pPr eaLnBrk="1" hangingPunct="1">
              <a:defRPr/>
            </a:pPr>
            <a:r>
              <a:rPr lang="en-GB" sz="3600" dirty="0" smtClean="0">
                <a:solidFill>
                  <a:schemeClr val="accent6"/>
                </a:solidFill>
              </a:rPr>
              <a:t>TMW Teaching and Training</a:t>
            </a:r>
          </a:p>
        </p:txBody>
      </p:sp>
      <p:sp>
        <p:nvSpPr>
          <p:cNvPr id="9219" name="TextBox 2"/>
          <p:cNvSpPr txBox="1">
            <a:spLocks noChangeArrowheads="1"/>
          </p:cNvSpPr>
          <p:nvPr/>
        </p:nvSpPr>
        <p:spPr bwMode="auto">
          <a:xfrm>
            <a:off x="1102785" y="1628777"/>
            <a:ext cx="988906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8 week, ‘TMW lite’ group or individually based programme</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Fully developed teaching and training manuals, instructional DVD’s (including an affordable ‘prescription’ version) and outcome measurements.</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Has already been widely applied within both NHS and 3</a:t>
            </a:r>
            <a:r>
              <a:rPr lang="en-GB" altLang="en-US" sz="1800" baseline="30000" smtClean="0">
                <a:solidFill>
                  <a:srgbClr val="FFFF00"/>
                </a:solidFill>
                <a:latin typeface="Verdana" pitchFamily="34" charset="0"/>
              </a:rPr>
              <a:t>rd</a:t>
            </a:r>
            <a:r>
              <a:rPr lang="en-GB" altLang="en-US" sz="1800" smtClean="0">
                <a:solidFill>
                  <a:srgbClr val="FFFF00"/>
                </a:solidFill>
                <a:latin typeface="Verdana" pitchFamily="34" charset="0"/>
              </a:rPr>
              <a:t> Sector settings.</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Excellent patient outcomes with ongoing research programme (open to collaboration and support)</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Levels of training available, from basic NHS practitioner to training member.</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1800" smtClean="0">
                <a:solidFill>
                  <a:srgbClr val="FFFF00"/>
                </a:solidFill>
                <a:latin typeface="Verdana" pitchFamily="34" charset="0"/>
              </a:rPr>
              <a:t>Active and expert supervision available.</a:t>
            </a:r>
          </a:p>
          <a:p>
            <a:pPr eaLnBrk="1" fontAlgn="base" hangingPunct="1">
              <a:spcBef>
                <a:spcPct val="0"/>
              </a:spcBef>
              <a:spcAft>
                <a:spcPct val="0"/>
              </a:spcAft>
              <a:buClrTx/>
              <a:buFont typeface="Verdana" pitchFamily="34" charset="0"/>
              <a:buAutoNum type="arabicPeriod"/>
            </a:pPr>
            <a:endParaRPr lang="en-GB" altLang="en-US" sz="1800" smtClean="0">
              <a:solidFill>
                <a:srgbClr val="FFFFFF"/>
              </a:solidFill>
              <a:latin typeface="Verdana" pitchFamily="34" charset="0"/>
            </a:endParaRPr>
          </a:p>
          <a:p>
            <a:pPr eaLnBrk="1" fontAlgn="base" hangingPunct="1">
              <a:spcBef>
                <a:spcPct val="0"/>
              </a:spcBef>
              <a:spcAft>
                <a:spcPct val="0"/>
              </a:spcAft>
              <a:buClrTx/>
              <a:buFont typeface="Verdana" pitchFamily="34" charset="0"/>
              <a:buAutoNum type="arabicPeriod"/>
            </a:pPr>
            <a:endParaRPr lang="en-GB" altLang="en-US" sz="1800" smtClean="0">
              <a:solidFill>
                <a:srgbClr val="FFFFFF"/>
              </a:solidFill>
              <a:latin typeface="Verdana" pitchFamily="34" charset="0"/>
            </a:endParaRPr>
          </a:p>
          <a:p>
            <a:pPr eaLnBrk="1" fontAlgn="base" hangingPunct="1">
              <a:spcBef>
                <a:spcPct val="0"/>
              </a:spcBef>
              <a:spcAft>
                <a:spcPct val="0"/>
              </a:spcAft>
              <a:buClrTx/>
              <a:buFont typeface="Verdana" pitchFamily="34" charset="0"/>
              <a:buAutoNum type="arabicPeriod"/>
            </a:pPr>
            <a:endParaRPr lang="en-GB" altLang="en-US" sz="1800" smtClean="0">
              <a:solidFill>
                <a:srgbClr val="FFFFFF"/>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ppt_x</p:attrName>
                                        </p:attrNameLst>
                                      </p:cBhvr>
                                      <p:tavLst>
                                        <p:tav tm="0">
                                          <p:val>
                                            <p:strVal val="#ppt_x-.2"/>
                                          </p:val>
                                        </p:tav>
                                        <p:tav tm="100000">
                                          <p:val>
                                            <p:strVal val="#ppt_x"/>
                                          </p:val>
                                        </p:tav>
                                      </p:tavLst>
                                    </p:anim>
                                    <p:anim calcmode="lin" valueType="num">
                                      <p:cBhvr>
                                        <p:cTn id="8" dur="1000" fill="hold"/>
                                        <p:tgtEl>
                                          <p:spTgt spid="296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ChangeArrowheads="1"/>
          </p:cNvSpPr>
          <p:nvPr/>
        </p:nvSpPr>
        <p:spPr bwMode="auto">
          <a:xfrm>
            <a:off x="4874946" y="1046024"/>
            <a:ext cx="1701107"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300" b="1" u="sng" smtClean="0">
                <a:solidFill>
                  <a:srgbClr val="FFFFFF"/>
                </a:solidFill>
                <a:latin typeface="Arial" charset="0"/>
                <a:ea typeface="Times New Roman" pitchFamily="18" charset="0"/>
                <a:cs typeface="Arial" charset="0"/>
              </a:rPr>
              <a:t>Age of participants</a:t>
            </a:r>
            <a:endParaRPr lang="en-GB" altLang="en-US" sz="900" smtClean="0">
              <a:solidFill>
                <a:srgbClr val="FFFFFF"/>
              </a:solidFill>
              <a:ea typeface="Times New Roman" pitchFamily="18" charset="0"/>
              <a:cs typeface="Arial" charset="0"/>
            </a:endParaRPr>
          </a:p>
          <a:p>
            <a:pPr fontAlgn="base">
              <a:spcBef>
                <a:spcPct val="0"/>
              </a:spcBef>
              <a:spcAft>
                <a:spcPct val="0"/>
              </a:spcAft>
              <a:buClrTx/>
              <a:buFontTx/>
              <a:buNone/>
            </a:pPr>
            <a:endParaRPr lang="en-GB" altLang="en-US" sz="1800" smtClean="0">
              <a:solidFill>
                <a:srgbClr val="FFFFFF"/>
              </a:solidFill>
              <a:latin typeface="Arial" charset="0"/>
              <a:ea typeface="Times New Roman" pitchFamily="18" charset="0"/>
              <a:cs typeface="Arial" charset="0"/>
            </a:endParaRPr>
          </a:p>
        </p:txBody>
      </p:sp>
      <p:graphicFrame>
        <p:nvGraphicFramePr>
          <p:cNvPr id="17475" name="Group 67"/>
          <p:cNvGraphicFramePr>
            <a:graphicFrameLocks noGrp="1"/>
          </p:cNvGraphicFramePr>
          <p:nvPr/>
        </p:nvGraphicFramePr>
        <p:xfrm>
          <a:off x="2995087" y="1700213"/>
          <a:ext cx="6087532" cy="784225"/>
        </p:xfrm>
        <a:graphic>
          <a:graphicData uri="http://schemas.openxmlformats.org/drawingml/2006/table">
            <a:tbl>
              <a:tblPr/>
              <a:tblGrid>
                <a:gridCol w="1276349"/>
                <a:gridCol w="1109133"/>
                <a:gridCol w="1234017"/>
                <a:gridCol w="1234016"/>
                <a:gridCol w="1234017"/>
              </a:tblGrid>
              <a:tr h="26531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N= 18</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minimum</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maximum</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mean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st.dev</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890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        29</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      70</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09550" algn="l"/>
                          <a:tab pos="393700" algn="ctr"/>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	</a:t>
                      </a:r>
                      <a:r>
                        <a:rPr kumimoji="0" lang="en-GB" sz="1100" b="1" i="0" u="none" strike="noStrike" cap="none" normalizeH="0" baseline="0" smtClean="0">
                          <a:ln>
                            <a:noFill/>
                          </a:ln>
                          <a:solidFill>
                            <a:schemeClr val="tx1"/>
                          </a:solidFill>
                          <a:effectLst/>
                          <a:latin typeface="Arial" charset="0"/>
                          <a:ea typeface="Times New Roman" pitchFamily="18" charset="0"/>
                          <a:cs typeface="Arial" charset="0"/>
                        </a:rPr>
                        <a:t>	56,85</a:t>
                      </a:r>
                      <a:endParaRPr kumimoji="0" lang="en-GB" sz="1800" b="1"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12,89</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5" marB="4575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63" name="Text Box 68"/>
          <p:cNvSpPr txBox="1">
            <a:spLocks noChangeArrowheads="1"/>
          </p:cNvSpPr>
          <p:nvPr/>
        </p:nvSpPr>
        <p:spPr bwMode="auto">
          <a:xfrm>
            <a:off x="1913468" y="257175"/>
            <a:ext cx="825711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fontAlgn="base" hangingPunct="1">
              <a:spcBef>
                <a:spcPct val="50000"/>
              </a:spcBef>
              <a:spcAft>
                <a:spcPct val="0"/>
              </a:spcAft>
              <a:defRPr/>
            </a:pPr>
            <a:r>
              <a:rPr lang="en-GB" altLang="en-US" sz="3200" b="1" u="sng" dirty="0" smtClean="0">
                <a:solidFill>
                  <a:srgbClr val="5FA369"/>
                </a:solidFill>
                <a:effectLst>
                  <a:outerShdw blurRad="38100" dist="38100" dir="2700000" algn="tl">
                    <a:srgbClr val="000000">
                      <a:alpha val="43137"/>
                    </a:srgbClr>
                  </a:outerShdw>
                </a:effectLst>
                <a:latin typeface="Arial" charset="0"/>
              </a:rPr>
              <a:t>ABI – Pilot Study data</a:t>
            </a:r>
          </a:p>
        </p:txBody>
      </p:sp>
      <p:graphicFrame>
        <p:nvGraphicFramePr>
          <p:cNvPr id="17515" name="Group 107"/>
          <p:cNvGraphicFramePr>
            <a:graphicFrameLocks noGrp="1"/>
          </p:cNvGraphicFramePr>
          <p:nvPr/>
        </p:nvGraphicFramePr>
        <p:xfrm>
          <a:off x="4214546" y="3068639"/>
          <a:ext cx="3651249" cy="777875"/>
        </p:xfrm>
        <a:graphic>
          <a:graphicData uri="http://schemas.openxmlformats.org/drawingml/2006/table">
            <a:tbl>
              <a:tblPr/>
              <a:tblGrid>
                <a:gridCol w="1208616"/>
                <a:gridCol w="1208617"/>
                <a:gridCol w="1234016"/>
              </a:tblGrid>
              <a:tr h="2592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N=18</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Male</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Female</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858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Garamond" pitchFamily="18"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13</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5</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57" marB="4575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78" name="Rectangle 108"/>
          <p:cNvSpPr>
            <a:spLocks noChangeArrowheads="1"/>
          </p:cNvSpPr>
          <p:nvPr/>
        </p:nvSpPr>
        <p:spPr bwMode="auto">
          <a:xfrm>
            <a:off x="5073651" y="2564092"/>
            <a:ext cx="13997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b="1" u="sng" smtClean="0">
                <a:solidFill>
                  <a:srgbClr val="FFFFFF"/>
                </a:solidFill>
              </a:rPr>
              <a:t>Gender mix</a:t>
            </a:r>
            <a:r>
              <a:rPr lang="en-GB" altLang="en-US" sz="1800" smtClean="0">
                <a:solidFill>
                  <a:srgbClr val="FFFFFF"/>
                </a:solidFill>
              </a:rPr>
              <a:t> </a:t>
            </a:r>
          </a:p>
        </p:txBody>
      </p:sp>
      <p:sp>
        <p:nvSpPr>
          <p:cNvPr id="10279" name="Rectangle 109"/>
          <p:cNvSpPr>
            <a:spLocks noChangeArrowheads="1"/>
          </p:cNvSpPr>
          <p:nvPr/>
        </p:nvSpPr>
        <p:spPr bwMode="auto">
          <a:xfrm>
            <a:off x="4661162" y="3997187"/>
            <a:ext cx="2084417"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tabLst>
                <a:tab pos="4762500" algn="l"/>
              </a:tabLst>
              <a:defRPr sz="3200">
                <a:solidFill>
                  <a:schemeClr val="tx1"/>
                </a:solidFill>
                <a:latin typeface="Garamond" pitchFamily="18" charset="0"/>
              </a:defRPr>
            </a:lvl1pPr>
            <a:lvl2pPr marL="742950" indent="-285750" eaLnBrk="0" hangingPunct="0">
              <a:spcBef>
                <a:spcPct val="20000"/>
              </a:spcBef>
              <a:buChar char="–"/>
              <a:tabLst>
                <a:tab pos="4762500" algn="l"/>
              </a:tabLst>
              <a:defRPr sz="2800">
                <a:solidFill>
                  <a:schemeClr val="tx1"/>
                </a:solidFill>
                <a:latin typeface="Garamond" pitchFamily="18" charset="0"/>
              </a:defRPr>
            </a:lvl2pPr>
            <a:lvl3pPr marL="1143000" indent="-228600" eaLnBrk="0" hangingPunct="0">
              <a:spcBef>
                <a:spcPct val="20000"/>
              </a:spcBef>
              <a:buClr>
                <a:schemeClr val="tx2"/>
              </a:buClr>
              <a:buChar char="•"/>
              <a:tabLst>
                <a:tab pos="4762500" algn="l"/>
              </a:tabLst>
              <a:defRPr sz="2400">
                <a:solidFill>
                  <a:schemeClr val="tx1"/>
                </a:solidFill>
                <a:latin typeface="Garamond" pitchFamily="18" charset="0"/>
              </a:defRPr>
            </a:lvl3pPr>
            <a:lvl4pPr marL="1600200" indent="-228600" eaLnBrk="0" hangingPunct="0">
              <a:spcBef>
                <a:spcPct val="20000"/>
              </a:spcBef>
              <a:buChar char="–"/>
              <a:tabLst>
                <a:tab pos="4762500" algn="l"/>
              </a:tabLst>
              <a:defRPr sz="2000">
                <a:solidFill>
                  <a:schemeClr val="tx1"/>
                </a:solidFill>
                <a:latin typeface="Garamond" pitchFamily="18" charset="0"/>
              </a:defRPr>
            </a:lvl4pPr>
            <a:lvl5pPr marL="2057400" indent="-228600" eaLnBrk="0" hangingPunct="0">
              <a:spcBef>
                <a:spcPct val="20000"/>
              </a:spcBef>
              <a:buClr>
                <a:schemeClr val="folHlink"/>
              </a:buClr>
              <a:buChar char="•"/>
              <a:tabLst>
                <a:tab pos="4762500" algn="l"/>
              </a:tabLst>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300" b="1" u="sng" smtClean="0">
                <a:solidFill>
                  <a:srgbClr val="FFFFFF"/>
                </a:solidFill>
                <a:latin typeface="Arial" charset="0"/>
                <a:ea typeface="Times New Roman" pitchFamily="18" charset="0"/>
                <a:cs typeface="Arial" charset="0"/>
              </a:rPr>
              <a:t>Time from injury (years)</a:t>
            </a:r>
            <a:endParaRPr lang="en-GB" altLang="en-US" sz="900" smtClean="0">
              <a:solidFill>
                <a:srgbClr val="FFFFFF"/>
              </a:solidFill>
              <a:ea typeface="Times New Roman" pitchFamily="18" charset="0"/>
              <a:cs typeface="Arial" charset="0"/>
            </a:endParaRPr>
          </a:p>
          <a:p>
            <a:pPr fontAlgn="base">
              <a:spcBef>
                <a:spcPct val="0"/>
              </a:spcBef>
              <a:spcAft>
                <a:spcPct val="0"/>
              </a:spcAft>
              <a:buClrTx/>
              <a:buFontTx/>
              <a:buNone/>
            </a:pPr>
            <a:endParaRPr lang="en-GB" altLang="en-US" sz="1800" smtClean="0">
              <a:solidFill>
                <a:srgbClr val="FFFFFF"/>
              </a:solidFill>
              <a:latin typeface="Arial" charset="0"/>
              <a:ea typeface="Times New Roman" pitchFamily="18" charset="0"/>
              <a:cs typeface="Arial" charset="0"/>
            </a:endParaRPr>
          </a:p>
        </p:txBody>
      </p:sp>
      <p:graphicFrame>
        <p:nvGraphicFramePr>
          <p:cNvPr id="17646" name="Group 238"/>
          <p:cNvGraphicFramePr>
            <a:graphicFrameLocks noGrp="1"/>
          </p:cNvGraphicFramePr>
          <p:nvPr/>
        </p:nvGraphicFramePr>
        <p:xfrm>
          <a:off x="2675729" y="4652984"/>
          <a:ext cx="6720417" cy="1500188"/>
        </p:xfrm>
        <a:graphic>
          <a:graphicData uri="http://schemas.openxmlformats.org/drawingml/2006/table">
            <a:tbl>
              <a:tblPr/>
              <a:tblGrid>
                <a:gridCol w="2252133"/>
                <a:gridCol w="857251"/>
                <a:gridCol w="1284816"/>
                <a:gridCol w="1219200"/>
                <a:gridCol w="1107017"/>
              </a:tblGrid>
              <a:tr h="51827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average</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lowest</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highest</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St.dev.</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91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ABI</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2,62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364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Joint, muscle pain, MS, rheumatoid arthritis</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17.2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52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20,16</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591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Total N=14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9</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smtClean="0">
                          <a:ln>
                            <a:noFill/>
                          </a:ln>
                          <a:solidFill>
                            <a:schemeClr val="tx1"/>
                          </a:solidFill>
                          <a:effectLst/>
                          <a:latin typeface="Arial" charset="0"/>
                          <a:ea typeface="Times New Roman" pitchFamily="18" charset="0"/>
                          <a:cs typeface="Arial" charset="0"/>
                        </a:rPr>
                        <a:t>52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100" b="0" i="0" u="none" strike="noStrike" cap="none" normalizeH="0" baseline="0" dirty="0" smtClean="0">
                          <a:ln>
                            <a:noFill/>
                          </a:ln>
                          <a:solidFill>
                            <a:schemeClr val="tx1"/>
                          </a:solidFill>
                          <a:effectLst/>
                          <a:latin typeface="Arial" charset="0"/>
                          <a:ea typeface="Times New Roman" pitchFamily="18" charset="0"/>
                          <a:cs typeface="Arial" charset="0"/>
                        </a:rPr>
                        <a:t>14</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30" marB="4573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ChangeArrowheads="1"/>
          </p:cNvSpPr>
          <p:nvPr/>
        </p:nvSpPr>
        <p:spPr bwMode="auto">
          <a:xfrm>
            <a:off x="250" y="17822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endParaRPr lang="en-US" altLang="en-US" sz="1800" smtClean="0">
              <a:solidFill>
                <a:srgbClr val="FFFFFF"/>
              </a:solidFill>
            </a:endParaRPr>
          </a:p>
        </p:txBody>
      </p:sp>
      <p:graphicFrame>
        <p:nvGraphicFramePr>
          <p:cNvPr id="11267" name="Chart 2"/>
          <p:cNvGraphicFramePr>
            <a:graphicFrameLocks/>
          </p:cNvGraphicFramePr>
          <p:nvPr/>
        </p:nvGraphicFramePr>
        <p:xfrm>
          <a:off x="2110568" y="44825"/>
          <a:ext cx="7969249" cy="5184775"/>
        </p:xfrm>
        <a:graphic>
          <a:graphicData uri="http://schemas.openxmlformats.org/presentationml/2006/ole">
            <mc:AlternateContent xmlns:mc="http://schemas.openxmlformats.org/markup-compatibility/2006">
              <mc:Choice xmlns:v="urn:schemas-microsoft-com:vml" Requires="v">
                <p:oleObj spid="_x0000_s1034" name="Chart" r:id="rId4" imgW="4456562" imgH="2920237" progId="Excel.Chart.8">
                  <p:embed/>
                </p:oleObj>
              </mc:Choice>
              <mc:Fallback>
                <p:oleObj name="Chart" r:id="rId4" imgW="4456562" imgH="2920237"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b="-21"/>
                      <a:stretch>
                        <a:fillRect/>
                      </a:stretch>
                    </p:blipFill>
                    <p:spPr bwMode="auto">
                      <a:xfrm>
                        <a:off x="2110568" y="44825"/>
                        <a:ext cx="7969249"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p:cNvSpPr txBox="1"/>
          <p:nvPr/>
        </p:nvSpPr>
        <p:spPr>
          <a:xfrm>
            <a:off x="1871276" y="5589963"/>
            <a:ext cx="8642351" cy="338137"/>
          </a:xfrm>
          <a:prstGeom prst="rect">
            <a:avLst/>
          </a:prstGeom>
          <a:noFill/>
        </p:spPr>
        <p:txBody>
          <a:bodyPr>
            <a:spAutoFit/>
          </a:bodyPr>
          <a:lstStyle/>
          <a:p>
            <a:pPr fontAlgn="base">
              <a:spcBef>
                <a:spcPct val="0"/>
              </a:spcBef>
              <a:spcAft>
                <a:spcPct val="0"/>
              </a:spcAft>
              <a:defRPr/>
            </a:pPr>
            <a:r>
              <a:rPr lang="en-GB" sz="1600" dirty="0">
                <a:solidFill>
                  <a:srgbClr val="B9EFEE">
                    <a:lumMod val="10000"/>
                  </a:srgbClr>
                </a:solidFill>
              </a:rPr>
              <a:t>TBI = Traumatic Brain Injury  CVA= Stroke  MS= Multiple sclerosis</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ChangeArrowheads="1"/>
          </p:cNvSpPr>
          <p:nvPr/>
        </p:nvSpPr>
        <p:spPr bwMode="auto">
          <a:xfrm>
            <a:off x="1811887" y="134667"/>
            <a:ext cx="899156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tabLst>
                <a:tab pos="4762500" algn="l"/>
              </a:tabLst>
              <a:defRPr sz="3200">
                <a:solidFill>
                  <a:schemeClr val="tx1"/>
                </a:solidFill>
                <a:latin typeface="Garamond" pitchFamily="18" charset="0"/>
              </a:defRPr>
            </a:lvl1pPr>
            <a:lvl2pPr marL="742950" indent="-285750" eaLnBrk="0" hangingPunct="0">
              <a:spcBef>
                <a:spcPct val="20000"/>
              </a:spcBef>
              <a:buChar char="–"/>
              <a:tabLst>
                <a:tab pos="4762500" algn="l"/>
              </a:tabLst>
              <a:defRPr sz="2800">
                <a:solidFill>
                  <a:schemeClr val="tx1"/>
                </a:solidFill>
                <a:latin typeface="Garamond" pitchFamily="18" charset="0"/>
              </a:defRPr>
            </a:lvl2pPr>
            <a:lvl3pPr marL="1143000" indent="-228600" eaLnBrk="0" hangingPunct="0">
              <a:spcBef>
                <a:spcPct val="20000"/>
              </a:spcBef>
              <a:buClr>
                <a:schemeClr val="tx2"/>
              </a:buClr>
              <a:buChar char="•"/>
              <a:tabLst>
                <a:tab pos="4762500" algn="l"/>
              </a:tabLst>
              <a:defRPr sz="2400">
                <a:solidFill>
                  <a:schemeClr val="tx1"/>
                </a:solidFill>
                <a:latin typeface="Garamond" pitchFamily="18" charset="0"/>
              </a:defRPr>
            </a:lvl3pPr>
            <a:lvl4pPr marL="1600200" indent="-228600" eaLnBrk="0" hangingPunct="0">
              <a:spcBef>
                <a:spcPct val="20000"/>
              </a:spcBef>
              <a:buChar char="–"/>
              <a:tabLst>
                <a:tab pos="4762500" algn="l"/>
              </a:tabLst>
              <a:defRPr sz="2000">
                <a:solidFill>
                  <a:schemeClr val="tx1"/>
                </a:solidFill>
                <a:latin typeface="Garamond" pitchFamily="18" charset="0"/>
              </a:defRPr>
            </a:lvl4pPr>
            <a:lvl5pPr marL="2057400" indent="-228600" eaLnBrk="0" hangingPunct="0">
              <a:spcBef>
                <a:spcPct val="20000"/>
              </a:spcBef>
              <a:buClr>
                <a:schemeClr val="folHlink"/>
              </a:buClr>
              <a:buChar char="•"/>
              <a:tabLst>
                <a:tab pos="4762500" algn="l"/>
              </a:tabLst>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1600" b="1" u="sng" smtClean="0">
                <a:solidFill>
                  <a:srgbClr val="FFFFFF"/>
                </a:solidFill>
                <a:latin typeface="Arial" charset="0"/>
                <a:ea typeface="Times New Roman" pitchFamily="18" charset="0"/>
                <a:cs typeface="Arial" charset="0"/>
              </a:rPr>
              <a:t>Berg Balance Scale </a:t>
            </a:r>
            <a:endParaRPr lang="en-GB" altLang="en-US" sz="1600" b="1" smtClean="0">
              <a:solidFill>
                <a:srgbClr val="FFFFFF"/>
              </a:solidFill>
              <a:ea typeface="Times New Roman" pitchFamily="18" charset="0"/>
              <a:cs typeface="Arial" charset="0"/>
            </a:endParaRPr>
          </a:p>
          <a:p>
            <a:pPr algn="ctr" fontAlgn="base">
              <a:spcBef>
                <a:spcPct val="0"/>
              </a:spcBef>
              <a:spcAft>
                <a:spcPct val="0"/>
              </a:spcAft>
              <a:buClrTx/>
              <a:buFontTx/>
              <a:buNone/>
            </a:pPr>
            <a:r>
              <a:rPr lang="en-GB" altLang="en-US" sz="1300" smtClean="0">
                <a:solidFill>
                  <a:srgbClr val="FFFF00"/>
                </a:solidFill>
                <a:latin typeface="Arial" charset="0"/>
                <a:ea typeface="Times New Roman" pitchFamily="18" charset="0"/>
                <a:cs typeface="Arial" charset="0"/>
              </a:rPr>
              <a:t>Paired t-test was made between pre- and post- outcome measure, demonstrating a statistically significant improvement</a:t>
            </a:r>
          </a:p>
          <a:p>
            <a:pPr algn="ctr" fontAlgn="base">
              <a:spcBef>
                <a:spcPct val="0"/>
              </a:spcBef>
              <a:spcAft>
                <a:spcPct val="0"/>
              </a:spcAft>
              <a:buClrTx/>
              <a:buFontTx/>
              <a:buNone/>
            </a:pPr>
            <a:r>
              <a:rPr lang="en-GB" altLang="en-US" sz="1300" smtClean="0">
                <a:solidFill>
                  <a:srgbClr val="FFFF00"/>
                </a:solidFill>
                <a:latin typeface="Arial" charset="0"/>
                <a:ea typeface="Times New Roman" pitchFamily="18" charset="0"/>
                <a:cs typeface="Arial" charset="0"/>
              </a:rPr>
              <a:t> </a:t>
            </a:r>
            <a:r>
              <a:rPr lang="en-GB" altLang="en-US" sz="1300" b="1" smtClean="0">
                <a:solidFill>
                  <a:srgbClr val="FFFF00"/>
                </a:solidFill>
                <a:latin typeface="Arial" charset="0"/>
                <a:ea typeface="Times New Roman" pitchFamily="18" charset="0"/>
                <a:cs typeface="Arial" charset="0"/>
              </a:rPr>
              <a:t>p = 0.019, </a:t>
            </a:r>
            <a:r>
              <a:rPr lang="en-GB" altLang="en-US" sz="1300" smtClean="0">
                <a:solidFill>
                  <a:srgbClr val="FFFF00"/>
                </a:solidFill>
                <a:latin typeface="Arial" charset="0"/>
                <a:ea typeface="Times New Roman" pitchFamily="18" charset="0"/>
                <a:cs typeface="Arial" charset="0"/>
              </a:rPr>
              <a:t>(p ≤ 0.05, N= 8).</a:t>
            </a:r>
            <a:endParaRPr lang="en-GB" altLang="en-US" sz="900" smtClean="0">
              <a:solidFill>
                <a:srgbClr val="FFFF00"/>
              </a:solidFill>
              <a:ea typeface="Times New Roman" pitchFamily="18" charset="0"/>
              <a:cs typeface="Arial" charset="0"/>
            </a:endParaRPr>
          </a:p>
          <a:p>
            <a:pPr algn="ctr" fontAlgn="base">
              <a:spcBef>
                <a:spcPct val="0"/>
              </a:spcBef>
              <a:spcAft>
                <a:spcPct val="0"/>
              </a:spcAft>
              <a:buClrTx/>
              <a:buFontTx/>
              <a:buNone/>
            </a:pPr>
            <a:endParaRPr lang="en-GB" altLang="en-US" sz="1800" smtClean="0">
              <a:solidFill>
                <a:srgbClr val="FFFFFF"/>
              </a:solidFill>
              <a:latin typeface="Arial" charset="0"/>
              <a:ea typeface="Times New Roman" pitchFamily="18" charset="0"/>
              <a:cs typeface="Arial" charset="0"/>
            </a:endParaRPr>
          </a:p>
        </p:txBody>
      </p:sp>
      <p:graphicFrame>
        <p:nvGraphicFramePr>
          <p:cNvPr id="20580" name="Group 100"/>
          <p:cNvGraphicFramePr>
            <a:graphicFrameLocks noGrp="1"/>
          </p:cNvGraphicFramePr>
          <p:nvPr/>
        </p:nvGraphicFramePr>
        <p:xfrm>
          <a:off x="3120004" y="981078"/>
          <a:ext cx="6193367" cy="1889232"/>
        </p:xfrm>
        <a:graphic>
          <a:graphicData uri="http://schemas.openxmlformats.org/drawingml/2006/table">
            <a:tbl>
              <a:tblPr/>
              <a:tblGrid>
                <a:gridCol w="1583267"/>
                <a:gridCol w="1062567"/>
                <a:gridCol w="1062567"/>
                <a:gridCol w="1236133"/>
                <a:gridCol w="1248833"/>
              </a:tblGrid>
              <a:tr h="51797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min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max</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mean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st.dev</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57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Pre –measures(N=18)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27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56</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50,44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7,94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57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dirty="0" smtClean="0">
                          <a:ln>
                            <a:noFill/>
                          </a:ln>
                          <a:solidFill>
                            <a:schemeClr val="tx1"/>
                          </a:solidFill>
                          <a:effectLst/>
                          <a:latin typeface="Arial" charset="0"/>
                          <a:ea typeface="Times New Roman" pitchFamily="18" charset="0"/>
                          <a:cs typeface="Arial" charset="0"/>
                        </a:rPr>
                        <a:t>Post-measure(N=8)</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44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56</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52,87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4,91</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1" marB="456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2317" name="Rectangle 101"/>
          <p:cNvSpPr>
            <a:spLocks noChangeArrowheads="1"/>
          </p:cNvSpPr>
          <p:nvPr/>
        </p:nvSpPr>
        <p:spPr bwMode="auto">
          <a:xfrm>
            <a:off x="2346659" y="2894246"/>
            <a:ext cx="7922361"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tabLst>
                <a:tab pos="4762500" algn="l"/>
              </a:tabLst>
              <a:defRPr sz="3200">
                <a:solidFill>
                  <a:schemeClr val="tx1"/>
                </a:solidFill>
                <a:latin typeface="Garamond" pitchFamily="18" charset="0"/>
              </a:defRPr>
            </a:lvl1pPr>
            <a:lvl2pPr marL="742950" indent="-285750" eaLnBrk="0" hangingPunct="0">
              <a:spcBef>
                <a:spcPct val="20000"/>
              </a:spcBef>
              <a:buChar char="–"/>
              <a:tabLst>
                <a:tab pos="4762500" algn="l"/>
              </a:tabLst>
              <a:defRPr sz="2800">
                <a:solidFill>
                  <a:schemeClr val="tx1"/>
                </a:solidFill>
                <a:latin typeface="Garamond" pitchFamily="18" charset="0"/>
              </a:defRPr>
            </a:lvl2pPr>
            <a:lvl3pPr marL="1143000" indent="-228600" eaLnBrk="0" hangingPunct="0">
              <a:spcBef>
                <a:spcPct val="20000"/>
              </a:spcBef>
              <a:buClr>
                <a:schemeClr val="tx2"/>
              </a:buClr>
              <a:buChar char="•"/>
              <a:tabLst>
                <a:tab pos="4762500" algn="l"/>
              </a:tabLst>
              <a:defRPr sz="2400">
                <a:solidFill>
                  <a:schemeClr val="tx1"/>
                </a:solidFill>
                <a:latin typeface="Garamond" pitchFamily="18" charset="0"/>
              </a:defRPr>
            </a:lvl3pPr>
            <a:lvl4pPr marL="1600200" indent="-228600" eaLnBrk="0" hangingPunct="0">
              <a:spcBef>
                <a:spcPct val="20000"/>
              </a:spcBef>
              <a:buChar char="–"/>
              <a:tabLst>
                <a:tab pos="4762500" algn="l"/>
              </a:tabLst>
              <a:defRPr sz="2000">
                <a:solidFill>
                  <a:schemeClr val="tx1"/>
                </a:solidFill>
                <a:latin typeface="Garamond" pitchFamily="18" charset="0"/>
              </a:defRPr>
            </a:lvl4pPr>
            <a:lvl5pPr marL="2057400" indent="-228600" eaLnBrk="0" hangingPunct="0">
              <a:spcBef>
                <a:spcPct val="20000"/>
              </a:spcBef>
              <a:buClr>
                <a:schemeClr val="folHlink"/>
              </a:buClr>
              <a:buChar char="•"/>
              <a:tabLst>
                <a:tab pos="4762500" algn="l"/>
              </a:tabLst>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1300" b="1" u="sng" smtClean="0">
                <a:solidFill>
                  <a:srgbClr val="FFFFFF"/>
                </a:solidFill>
                <a:latin typeface="Arial" charset="0"/>
                <a:ea typeface="Times New Roman" pitchFamily="18" charset="0"/>
                <a:cs typeface="Arial" charset="0"/>
              </a:rPr>
              <a:t>TGUT  (Timed `Get Up and Go` Test)</a:t>
            </a:r>
            <a:endParaRPr lang="en-GB" altLang="en-US" sz="900" smtClean="0">
              <a:solidFill>
                <a:srgbClr val="FFFFFF"/>
              </a:solidFill>
              <a:ea typeface="Times New Roman" pitchFamily="18" charset="0"/>
              <a:cs typeface="Arial" charset="0"/>
            </a:endParaRPr>
          </a:p>
          <a:p>
            <a:pPr algn="ctr" fontAlgn="base">
              <a:spcBef>
                <a:spcPct val="0"/>
              </a:spcBef>
              <a:spcAft>
                <a:spcPct val="0"/>
              </a:spcAft>
              <a:buClrTx/>
              <a:buFontTx/>
              <a:buNone/>
            </a:pPr>
            <a:r>
              <a:rPr lang="en-GB" altLang="en-US" sz="1300" smtClean="0">
                <a:solidFill>
                  <a:srgbClr val="FFFF00"/>
                </a:solidFill>
                <a:latin typeface="Arial" charset="0"/>
                <a:ea typeface="Times New Roman" pitchFamily="18" charset="0"/>
                <a:cs typeface="Arial" charset="0"/>
              </a:rPr>
              <a:t>Pre- and post- measures (in seconds). Paired t-test demonstrating a statistically significant improvement </a:t>
            </a:r>
          </a:p>
          <a:p>
            <a:pPr algn="ctr" fontAlgn="base">
              <a:spcBef>
                <a:spcPct val="0"/>
              </a:spcBef>
              <a:spcAft>
                <a:spcPct val="0"/>
              </a:spcAft>
              <a:buClrTx/>
              <a:buFontTx/>
              <a:buNone/>
            </a:pPr>
            <a:r>
              <a:rPr lang="en-GB" altLang="en-US" sz="1300" b="1" smtClean="0">
                <a:solidFill>
                  <a:srgbClr val="FFFF00"/>
                </a:solidFill>
                <a:latin typeface="Arial" charset="0"/>
                <a:ea typeface="Times New Roman" pitchFamily="18" charset="0"/>
                <a:cs typeface="Arial" charset="0"/>
              </a:rPr>
              <a:t>p=0.012</a:t>
            </a:r>
            <a:r>
              <a:rPr lang="en-GB" altLang="en-US" sz="1300" smtClean="0">
                <a:solidFill>
                  <a:srgbClr val="FFFF00"/>
                </a:solidFill>
                <a:latin typeface="Arial" charset="0"/>
                <a:ea typeface="Times New Roman" pitchFamily="18" charset="0"/>
                <a:cs typeface="Arial" charset="0"/>
              </a:rPr>
              <a:t>, (p≤0.05,N=8).</a:t>
            </a:r>
            <a:endParaRPr lang="en-GB" altLang="en-US" sz="900" smtClean="0">
              <a:solidFill>
                <a:srgbClr val="FFFF00"/>
              </a:solidFill>
              <a:ea typeface="Times New Roman" pitchFamily="18" charset="0"/>
              <a:cs typeface="Arial" charset="0"/>
            </a:endParaRPr>
          </a:p>
          <a:p>
            <a:pPr algn="ctr" fontAlgn="base">
              <a:spcBef>
                <a:spcPct val="0"/>
              </a:spcBef>
              <a:spcAft>
                <a:spcPct val="0"/>
              </a:spcAft>
              <a:buClrTx/>
              <a:buFontTx/>
              <a:buNone/>
            </a:pPr>
            <a:endParaRPr lang="en-GB" altLang="en-US" sz="1800" smtClean="0">
              <a:solidFill>
                <a:srgbClr val="FFFFFF"/>
              </a:solidFill>
              <a:latin typeface="Arial" charset="0"/>
              <a:ea typeface="Times New Roman" pitchFamily="18" charset="0"/>
              <a:cs typeface="Arial" charset="0"/>
            </a:endParaRPr>
          </a:p>
        </p:txBody>
      </p:sp>
      <p:graphicFrame>
        <p:nvGraphicFramePr>
          <p:cNvPr id="20677" name="Group 197"/>
          <p:cNvGraphicFramePr>
            <a:graphicFrameLocks noGrp="1"/>
          </p:cNvGraphicFramePr>
          <p:nvPr/>
        </p:nvGraphicFramePr>
        <p:xfrm>
          <a:off x="3407999" y="3716338"/>
          <a:ext cx="5744633" cy="1485900"/>
        </p:xfrm>
        <a:graphic>
          <a:graphicData uri="http://schemas.openxmlformats.org/drawingml/2006/table">
            <a:tbl>
              <a:tblPr/>
              <a:tblGrid>
                <a:gridCol w="2472267"/>
                <a:gridCol w="690033"/>
                <a:gridCol w="753533"/>
                <a:gridCol w="895351"/>
                <a:gridCol w="933449"/>
              </a:tblGrid>
              <a:tr h="80659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min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max</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mean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st.dev</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65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Pre –measure(N=18)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40</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14,55</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dirty="0" smtClean="0">
                          <a:ln>
                            <a:noFill/>
                          </a:ln>
                          <a:solidFill>
                            <a:schemeClr val="tx1"/>
                          </a:solidFill>
                          <a:effectLst/>
                          <a:latin typeface="Arial" charset="0"/>
                          <a:ea typeface="Times New Roman" pitchFamily="18" charset="0"/>
                          <a:cs typeface="Arial" charset="0"/>
                        </a:rPr>
                        <a:t>8,03</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652">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Post-measure(N=8)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32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13,37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dirty="0" smtClean="0">
                          <a:ln>
                            <a:noFill/>
                          </a:ln>
                          <a:solidFill>
                            <a:schemeClr val="tx1"/>
                          </a:solidFill>
                          <a:effectLst/>
                          <a:latin typeface="Arial" charset="0"/>
                          <a:ea typeface="Times New Roman" pitchFamily="18" charset="0"/>
                          <a:cs typeface="Arial" charset="0"/>
                        </a:rPr>
                        <a:t>7,79</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TextBox 2"/>
          <p:cNvSpPr txBox="1"/>
          <p:nvPr/>
        </p:nvSpPr>
        <p:spPr>
          <a:xfrm>
            <a:off x="1488020" y="5589588"/>
            <a:ext cx="9313333" cy="1200150"/>
          </a:xfrm>
          <a:prstGeom prst="rect">
            <a:avLst/>
          </a:prstGeom>
          <a:noFill/>
        </p:spPr>
        <p:txBody>
          <a:bodyPr>
            <a:spAutoFit/>
          </a:bodyPr>
          <a:lstStyle/>
          <a:p>
            <a:pPr algn="ctr" fontAlgn="base">
              <a:spcBef>
                <a:spcPct val="0"/>
              </a:spcBef>
              <a:spcAft>
                <a:spcPct val="0"/>
              </a:spcAft>
              <a:defRPr/>
            </a:pPr>
            <a:r>
              <a:rPr lang="en-GB" sz="2400" b="1" dirty="0">
                <a:solidFill>
                  <a:srgbClr val="FFFF00"/>
                </a:solidFill>
                <a:effectLst>
                  <a:outerShdw blurRad="38100" dist="38100" dir="2700000" algn="tl">
                    <a:srgbClr val="000000">
                      <a:alpha val="43137"/>
                    </a:srgbClr>
                  </a:outerShdw>
                </a:effectLst>
              </a:rPr>
              <a:t>Both measures demonstrate </a:t>
            </a:r>
            <a:r>
              <a:rPr lang="en-GB" sz="2400" b="1" u="sng" dirty="0">
                <a:solidFill>
                  <a:srgbClr val="FFFF00"/>
                </a:solidFill>
                <a:effectLst>
                  <a:outerShdw blurRad="38100" dist="38100" dir="2700000" algn="tl">
                    <a:srgbClr val="000000">
                      <a:alpha val="43137"/>
                    </a:srgbClr>
                  </a:outerShdw>
                </a:effectLst>
              </a:rPr>
              <a:t>a statistically significant improvement </a:t>
            </a:r>
            <a:r>
              <a:rPr lang="en-GB" sz="2400" b="1" dirty="0">
                <a:solidFill>
                  <a:srgbClr val="FFFF00"/>
                </a:solidFill>
                <a:effectLst>
                  <a:outerShdw blurRad="38100" dist="38100" dir="2700000" algn="tl">
                    <a:srgbClr val="000000">
                      <a:alpha val="43137"/>
                    </a:srgbClr>
                  </a:outerShdw>
                </a:effectLst>
              </a:rPr>
              <a:t>in balance and coordinated movement on completion of the TMW training programme</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6"/>
          <p:cNvGraphicFramePr>
            <a:graphicFrameLocks noChangeAspect="1"/>
          </p:cNvGraphicFramePr>
          <p:nvPr/>
        </p:nvGraphicFramePr>
        <p:xfrm>
          <a:off x="527053" y="188913"/>
          <a:ext cx="7008283" cy="3275012"/>
        </p:xfrm>
        <a:graphic>
          <a:graphicData uri="http://schemas.openxmlformats.org/presentationml/2006/ole">
            <mc:AlternateContent xmlns:mc="http://schemas.openxmlformats.org/markup-compatibility/2006">
              <mc:Choice xmlns:v="urn:schemas-microsoft-com:vml" Requires="v">
                <p:oleObj spid="_x0000_s2064" name="Chart" r:id="rId3" imgW="7381875" imgH="4600575" progId="Excel.Chart.8">
                  <p:embed/>
                </p:oleObj>
              </mc:Choice>
              <mc:Fallback>
                <p:oleObj name="Chart" r:id="rId3" imgW="7381875" imgH="4600575"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53" y="188913"/>
                        <a:ext cx="7008283"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5" name="Object 7"/>
          <p:cNvGraphicFramePr>
            <a:graphicFrameLocks noChangeAspect="1"/>
          </p:cNvGraphicFramePr>
          <p:nvPr/>
        </p:nvGraphicFramePr>
        <p:xfrm>
          <a:off x="5232401" y="3556000"/>
          <a:ext cx="6648451" cy="3106738"/>
        </p:xfrm>
        <a:graphic>
          <a:graphicData uri="http://schemas.openxmlformats.org/presentationml/2006/ole">
            <mc:AlternateContent xmlns:mc="http://schemas.openxmlformats.org/markup-compatibility/2006">
              <mc:Choice xmlns:v="urn:schemas-microsoft-com:vml" Requires="v">
                <p:oleObj spid="_x0000_s2065" name="Chart" r:id="rId5" imgW="7381875" imgH="4600575" progId="Excel.Chart.8">
                  <p:embed/>
                </p:oleObj>
              </mc:Choice>
              <mc:Fallback>
                <p:oleObj name="Chart" r:id="rId5" imgW="7381875" imgH="4600575"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401" y="3556000"/>
                        <a:ext cx="6648451" cy="310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2313962" y="206723"/>
            <a:ext cx="781637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tabLst>
                <a:tab pos="4762500" algn="l"/>
              </a:tabLst>
              <a:defRPr sz="3200">
                <a:solidFill>
                  <a:schemeClr val="tx1"/>
                </a:solidFill>
                <a:latin typeface="Garamond" pitchFamily="18" charset="0"/>
              </a:defRPr>
            </a:lvl1pPr>
            <a:lvl2pPr marL="742950" indent="-285750" eaLnBrk="0" hangingPunct="0">
              <a:spcBef>
                <a:spcPct val="20000"/>
              </a:spcBef>
              <a:buChar char="–"/>
              <a:tabLst>
                <a:tab pos="4762500" algn="l"/>
              </a:tabLst>
              <a:defRPr sz="2800">
                <a:solidFill>
                  <a:schemeClr val="tx1"/>
                </a:solidFill>
                <a:latin typeface="Garamond" pitchFamily="18" charset="0"/>
              </a:defRPr>
            </a:lvl2pPr>
            <a:lvl3pPr marL="1143000" indent="-228600" eaLnBrk="0" hangingPunct="0">
              <a:spcBef>
                <a:spcPct val="20000"/>
              </a:spcBef>
              <a:buClr>
                <a:schemeClr val="tx2"/>
              </a:buClr>
              <a:buChar char="•"/>
              <a:tabLst>
                <a:tab pos="4762500" algn="l"/>
              </a:tabLst>
              <a:defRPr sz="2400">
                <a:solidFill>
                  <a:schemeClr val="tx1"/>
                </a:solidFill>
                <a:latin typeface="Garamond" pitchFamily="18" charset="0"/>
              </a:defRPr>
            </a:lvl3pPr>
            <a:lvl4pPr marL="1600200" indent="-228600" eaLnBrk="0" hangingPunct="0">
              <a:spcBef>
                <a:spcPct val="20000"/>
              </a:spcBef>
              <a:buChar char="–"/>
              <a:tabLst>
                <a:tab pos="4762500" algn="l"/>
              </a:tabLst>
              <a:defRPr sz="2000">
                <a:solidFill>
                  <a:schemeClr val="tx1"/>
                </a:solidFill>
                <a:latin typeface="Garamond" pitchFamily="18" charset="0"/>
              </a:defRPr>
            </a:lvl4pPr>
            <a:lvl5pPr marL="2057400" indent="-228600" eaLnBrk="0" hangingPunct="0">
              <a:spcBef>
                <a:spcPct val="20000"/>
              </a:spcBef>
              <a:buClr>
                <a:schemeClr val="folHlink"/>
              </a:buClr>
              <a:buChar char="•"/>
              <a:tabLst>
                <a:tab pos="4762500" algn="l"/>
              </a:tabLst>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tabLst>
                <a:tab pos="4762500" algn="l"/>
              </a:tabLst>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2000" b="1" u="sng" smtClean="0">
                <a:solidFill>
                  <a:srgbClr val="FFFFFF"/>
                </a:solidFill>
                <a:latin typeface="Arial" charset="0"/>
                <a:ea typeface="Times New Roman" pitchFamily="18" charset="0"/>
                <a:cs typeface="Arial" charset="0"/>
              </a:rPr>
              <a:t>CORE-10</a:t>
            </a:r>
            <a:endParaRPr lang="en-GB" altLang="en-US" sz="2000" smtClean="0">
              <a:solidFill>
                <a:srgbClr val="FFFFFF"/>
              </a:solidFill>
              <a:ea typeface="Times New Roman" pitchFamily="18" charset="0"/>
              <a:cs typeface="Arial" charset="0"/>
            </a:endParaRPr>
          </a:p>
          <a:p>
            <a:pPr algn="ctr" fontAlgn="base">
              <a:spcBef>
                <a:spcPct val="0"/>
              </a:spcBef>
              <a:spcAft>
                <a:spcPct val="0"/>
              </a:spcAft>
              <a:buClrTx/>
              <a:buFontTx/>
              <a:buNone/>
            </a:pPr>
            <a:r>
              <a:rPr lang="en-GB" altLang="en-US" sz="1300" smtClean="0">
                <a:solidFill>
                  <a:srgbClr val="FFFF00"/>
                </a:solidFill>
                <a:latin typeface="Arial" charset="0"/>
                <a:ea typeface="Times New Roman" pitchFamily="18" charset="0"/>
                <a:cs typeface="Arial" charset="0"/>
              </a:rPr>
              <a:t>Paired t-test results for Total score show, overall, a close to significant statistical improvement to mood, </a:t>
            </a:r>
          </a:p>
          <a:p>
            <a:pPr algn="ctr" fontAlgn="base">
              <a:spcBef>
                <a:spcPct val="0"/>
              </a:spcBef>
              <a:spcAft>
                <a:spcPct val="0"/>
              </a:spcAft>
              <a:buClrTx/>
              <a:buFontTx/>
              <a:buNone/>
            </a:pPr>
            <a:r>
              <a:rPr lang="en-GB" altLang="en-US" sz="1300" b="1" smtClean="0">
                <a:solidFill>
                  <a:srgbClr val="FFFF00"/>
                </a:solidFill>
                <a:latin typeface="Arial" charset="0"/>
                <a:ea typeface="Times New Roman" pitchFamily="18" charset="0"/>
                <a:cs typeface="Arial" charset="0"/>
              </a:rPr>
              <a:t>p=0.06 </a:t>
            </a:r>
            <a:r>
              <a:rPr lang="en-GB" altLang="en-US" sz="1300" smtClean="0">
                <a:solidFill>
                  <a:srgbClr val="FFFF00"/>
                </a:solidFill>
                <a:latin typeface="Arial" charset="0"/>
                <a:ea typeface="Times New Roman" pitchFamily="18" charset="0"/>
                <a:cs typeface="Arial" charset="0"/>
              </a:rPr>
              <a:t>(p&gt;0.05, N=8).</a:t>
            </a:r>
            <a:endParaRPr lang="en-GB" altLang="en-US" sz="900" smtClean="0">
              <a:solidFill>
                <a:srgbClr val="FFFF00"/>
              </a:solidFill>
              <a:ea typeface="Times New Roman" pitchFamily="18" charset="0"/>
              <a:cs typeface="Arial" charset="0"/>
            </a:endParaRPr>
          </a:p>
          <a:p>
            <a:pPr algn="ctr" fontAlgn="base">
              <a:spcBef>
                <a:spcPct val="0"/>
              </a:spcBef>
              <a:spcAft>
                <a:spcPct val="0"/>
              </a:spcAft>
              <a:buClrTx/>
              <a:buFontTx/>
              <a:buNone/>
            </a:pPr>
            <a:endParaRPr lang="en-GB" altLang="en-US" sz="1800" smtClean="0">
              <a:solidFill>
                <a:srgbClr val="FFFFFF"/>
              </a:solidFill>
              <a:latin typeface="Arial" charset="0"/>
              <a:ea typeface="Times New Roman" pitchFamily="18" charset="0"/>
              <a:cs typeface="Arial" charset="0"/>
            </a:endParaRPr>
          </a:p>
        </p:txBody>
      </p:sp>
      <p:graphicFrame>
        <p:nvGraphicFramePr>
          <p:cNvPr id="21604" name="Group 100"/>
          <p:cNvGraphicFramePr>
            <a:graphicFrameLocks noGrp="1"/>
          </p:cNvGraphicFramePr>
          <p:nvPr/>
        </p:nvGraphicFramePr>
        <p:xfrm>
          <a:off x="3600563" y="1125539"/>
          <a:ext cx="5744633" cy="1197004"/>
        </p:xfrm>
        <a:graphic>
          <a:graphicData uri="http://schemas.openxmlformats.org/drawingml/2006/table">
            <a:tbl>
              <a:tblPr/>
              <a:tblGrid>
                <a:gridCol w="2472267"/>
                <a:gridCol w="690033"/>
                <a:gridCol w="753533"/>
                <a:gridCol w="895349"/>
                <a:gridCol w="933451"/>
              </a:tblGrid>
              <a:tr h="5180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min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max</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mean</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st.dev</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45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Pre –measure (N=18)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32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9,08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9458">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Post-measure (N=8)</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3</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27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17,12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dirty="0" smtClean="0">
                          <a:ln>
                            <a:noFill/>
                          </a:ln>
                          <a:solidFill>
                            <a:schemeClr val="tx1"/>
                          </a:solidFill>
                          <a:effectLst/>
                          <a:latin typeface="Arial" charset="0"/>
                          <a:ea typeface="Times New Roman" pitchFamily="18" charset="0"/>
                          <a:cs typeface="Arial" charset="0"/>
                        </a:rPr>
                        <a:t>8,27</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20" marR="121920" marT="45684" marB="4568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4365" name="Text Box 101"/>
          <p:cNvSpPr txBox="1">
            <a:spLocks noChangeArrowheads="1"/>
          </p:cNvSpPr>
          <p:nvPr/>
        </p:nvSpPr>
        <p:spPr bwMode="auto">
          <a:xfrm>
            <a:off x="1509184" y="2781300"/>
            <a:ext cx="9505949" cy="255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50000"/>
              </a:spcBef>
              <a:spcAft>
                <a:spcPct val="0"/>
              </a:spcAft>
              <a:buClrTx/>
              <a:buFontTx/>
              <a:buNone/>
            </a:pPr>
            <a:r>
              <a:rPr lang="en-GB" altLang="en-US" sz="1600" b="1" u="sng" smtClean="0">
                <a:solidFill>
                  <a:srgbClr val="FFFF00"/>
                </a:solidFill>
              </a:rPr>
              <a:t>Statistically significant differences </a:t>
            </a:r>
            <a:r>
              <a:rPr lang="en-GB" altLang="en-US" sz="1600" b="1" smtClean="0">
                <a:solidFill>
                  <a:srgbClr val="FFFF00"/>
                </a:solidFill>
              </a:rPr>
              <a:t>were found in the following areas</a:t>
            </a:r>
            <a:r>
              <a:rPr lang="en-GB" altLang="en-US" sz="1600" b="1" smtClean="0">
                <a:solidFill>
                  <a:srgbClr val="FFFFFF"/>
                </a:solidFill>
              </a:rPr>
              <a:t>:</a:t>
            </a:r>
          </a:p>
          <a:p>
            <a:pPr eaLnBrk="1" fontAlgn="base" hangingPunct="1">
              <a:spcBef>
                <a:spcPct val="50000"/>
              </a:spcBef>
              <a:spcAft>
                <a:spcPct val="0"/>
              </a:spcAft>
              <a:buClrTx/>
              <a:buFontTx/>
              <a:buNone/>
            </a:pPr>
            <a:r>
              <a:rPr lang="en-GB" altLang="en-US" sz="1600" smtClean="0">
                <a:solidFill>
                  <a:srgbClr val="FFFFFF"/>
                </a:solidFill>
              </a:rPr>
              <a:t>Core 4 “..</a:t>
            </a:r>
            <a:r>
              <a:rPr lang="en-GB" altLang="en-US" sz="1600" b="1" smtClean="0">
                <a:solidFill>
                  <a:srgbClr val="FFFF00"/>
                </a:solidFill>
              </a:rPr>
              <a:t>talking to people has felt too much for me</a:t>
            </a:r>
            <a:r>
              <a:rPr lang="en-GB" altLang="en-US" sz="1600" smtClean="0">
                <a:solidFill>
                  <a:srgbClr val="FFFFFF"/>
                </a:solidFill>
              </a:rPr>
              <a:t>..”</a:t>
            </a:r>
          </a:p>
          <a:p>
            <a:pPr eaLnBrk="1" fontAlgn="base" hangingPunct="1">
              <a:spcBef>
                <a:spcPct val="50000"/>
              </a:spcBef>
              <a:spcAft>
                <a:spcPct val="0"/>
              </a:spcAft>
              <a:buClrTx/>
              <a:buFontTx/>
              <a:buNone/>
            </a:pPr>
            <a:r>
              <a:rPr lang="en-GB" altLang="en-US" sz="1600" smtClean="0">
                <a:solidFill>
                  <a:srgbClr val="FFFFFF"/>
                </a:solidFill>
              </a:rPr>
              <a:t>p=0.009, p&lt;0.05, N=8 </a:t>
            </a:r>
          </a:p>
          <a:p>
            <a:pPr eaLnBrk="1" fontAlgn="base" hangingPunct="1">
              <a:spcBef>
                <a:spcPct val="50000"/>
              </a:spcBef>
              <a:spcAft>
                <a:spcPct val="0"/>
              </a:spcAft>
              <a:buClrTx/>
              <a:buFontTx/>
              <a:buNone/>
            </a:pPr>
            <a:r>
              <a:rPr lang="en-GB" altLang="en-US" sz="1600" smtClean="0">
                <a:solidFill>
                  <a:srgbClr val="FFFFFF"/>
                </a:solidFill>
              </a:rPr>
              <a:t>Core 9 “..</a:t>
            </a:r>
            <a:r>
              <a:rPr lang="en-GB" altLang="en-US" sz="1600" b="1" smtClean="0">
                <a:solidFill>
                  <a:srgbClr val="FFFF00"/>
                </a:solidFill>
              </a:rPr>
              <a:t>I have felt unhappy</a:t>
            </a:r>
            <a:r>
              <a:rPr lang="en-GB" altLang="en-US" sz="1600" smtClean="0">
                <a:solidFill>
                  <a:srgbClr val="FFFFFF"/>
                </a:solidFill>
              </a:rPr>
              <a:t>..”</a:t>
            </a:r>
          </a:p>
          <a:p>
            <a:pPr eaLnBrk="1" fontAlgn="base" hangingPunct="1">
              <a:spcBef>
                <a:spcPct val="50000"/>
              </a:spcBef>
              <a:spcAft>
                <a:spcPct val="0"/>
              </a:spcAft>
              <a:buClrTx/>
              <a:buFontTx/>
              <a:buNone/>
            </a:pPr>
            <a:r>
              <a:rPr lang="en-GB" altLang="en-US" sz="1600" smtClean="0">
                <a:solidFill>
                  <a:srgbClr val="FFFFFF"/>
                </a:solidFill>
              </a:rPr>
              <a:t>p=0.01,p&lt;0.05, N=8 </a:t>
            </a:r>
          </a:p>
          <a:p>
            <a:pPr eaLnBrk="1" fontAlgn="base" hangingPunct="1">
              <a:spcBef>
                <a:spcPct val="50000"/>
              </a:spcBef>
              <a:spcAft>
                <a:spcPct val="0"/>
              </a:spcAft>
              <a:buClrTx/>
              <a:buFontTx/>
              <a:buNone/>
            </a:pPr>
            <a:r>
              <a:rPr lang="en-GB" altLang="en-US" sz="1600" smtClean="0">
                <a:solidFill>
                  <a:srgbClr val="FFFFFF"/>
                </a:solidFill>
              </a:rPr>
              <a:t>Core 10 “..</a:t>
            </a:r>
            <a:r>
              <a:rPr lang="en-GB" altLang="en-US" sz="1600" b="1" smtClean="0">
                <a:solidFill>
                  <a:srgbClr val="FFFF00"/>
                </a:solidFill>
              </a:rPr>
              <a:t>Unwanted images or memories have been distressing me</a:t>
            </a:r>
            <a:r>
              <a:rPr lang="en-GB" altLang="en-US" sz="1600" smtClean="0">
                <a:solidFill>
                  <a:srgbClr val="FFFFFF"/>
                </a:solidFill>
              </a:rPr>
              <a:t>..”</a:t>
            </a:r>
          </a:p>
          <a:p>
            <a:pPr eaLnBrk="1" fontAlgn="base" hangingPunct="1">
              <a:spcBef>
                <a:spcPct val="50000"/>
              </a:spcBef>
              <a:spcAft>
                <a:spcPct val="0"/>
              </a:spcAft>
              <a:buClrTx/>
              <a:buFontTx/>
              <a:buNone/>
            </a:pPr>
            <a:r>
              <a:rPr lang="en-GB" altLang="en-US" sz="1600" smtClean="0">
                <a:solidFill>
                  <a:srgbClr val="FFFFFF"/>
                </a:solidFill>
              </a:rPr>
              <a:t>P=0.009,p&lt;0.05,N=8 </a:t>
            </a:r>
          </a:p>
        </p:txBody>
      </p:sp>
      <p:sp>
        <p:nvSpPr>
          <p:cNvPr id="2" name="TextBox 1"/>
          <p:cNvSpPr txBox="1"/>
          <p:nvPr/>
        </p:nvSpPr>
        <p:spPr>
          <a:xfrm>
            <a:off x="1295400" y="5351771"/>
            <a:ext cx="9408584" cy="830997"/>
          </a:xfrm>
          <a:prstGeom prst="rect">
            <a:avLst/>
          </a:prstGeom>
          <a:noFill/>
        </p:spPr>
        <p:txBody>
          <a:bodyPr>
            <a:spAutoFit/>
          </a:bodyPr>
          <a:lstStyle/>
          <a:p>
            <a:pPr algn="ctr" fontAlgn="base">
              <a:spcBef>
                <a:spcPct val="0"/>
              </a:spcBef>
              <a:spcAft>
                <a:spcPct val="0"/>
              </a:spcAft>
              <a:defRPr/>
            </a:pPr>
            <a:r>
              <a:rPr lang="en-GB" sz="2400" b="1" u="sng" dirty="0">
                <a:solidFill>
                  <a:srgbClr val="FFFF00"/>
                </a:solidFill>
                <a:effectLst>
                  <a:outerShdw blurRad="38100" dist="38100" dir="2700000" algn="tl">
                    <a:srgbClr val="000000">
                      <a:alpha val="43137"/>
                    </a:srgbClr>
                  </a:outerShdw>
                </a:effectLst>
              </a:rPr>
              <a:t>The results indicate specific benefits in terms of improved social confidence, elevated mood and reduced distress.</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863747" y="3284544"/>
          <a:ext cx="10176934" cy="579437"/>
        </p:xfrm>
        <a:graphic>
          <a:graphicData uri="http://schemas.openxmlformats.org/drawingml/2006/table">
            <a:tbl>
              <a:tblPr/>
              <a:tblGrid>
                <a:gridCol w="1615121"/>
                <a:gridCol w="1921091"/>
                <a:gridCol w="937975"/>
                <a:gridCol w="975593"/>
                <a:gridCol w="1060864"/>
                <a:gridCol w="1085943"/>
                <a:gridCol w="2580347"/>
              </a:tblGrid>
              <a:tr h="289708">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1" i="0" u="none" strike="noStrike" cap="none" normalizeH="0" baseline="0" dirty="0" smtClean="0">
                          <a:ln>
                            <a:noFill/>
                          </a:ln>
                          <a:solidFill>
                            <a:srgbClr val="FFFF00"/>
                          </a:solidFill>
                          <a:effectLst/>
                          <a:latin typeface="Arial" charset="0"/>
                          <a:ea typeface="Times New Roman" pitchFamily="18" charset="0"/>
                          <a:cs typeface="Arial" charset="0"/>
                        </a:rPr>
                        <a:t>Participation</a:t>
                      </a:r>
                      <a:endParaRPr kumimoji="0" lang="en-GB" sz="1800" b="1" i="0" u="none" strike="noStrike" cap="none" normalizeH="0" baseline="0" dirty="0" smtClean="0">
                        <a:ln>
                          <a:noFill/>
                        </a:ln>
                        <a:solidFill>
                          <a:srgbClr val="FFFF00"/>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1" u="none" strike="noStrike" cap="none" normalizeH="0" baseline="0" smtClean="0">
                          <a:ln>
                            <a:noFill/>
                          </a:ln>
                          <a:solidFill>
                            <a:schemeClr val="tx1"/>
                          </a:solidFill>
                          <a:effectLst/>
                          <a:latin typeface="Arial" charset="0"/>
                          <a:ea typeface="Times New Roman" pitchFamily="18" charset="0"/>
                          <a:cs typeface="Arial" charset="0"/>
                        </a:rPr>
                        <a:t>pre-measure</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4</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2,75</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1,03</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dirty="0" smtClean="0">
                          <a:ln>
                            <a:noFill/>
                          </a:ln>
                          <a:solidFill>
                            <a:srgbClr val="FFFF00"/>
                          </a:solidFill>
                          <a:effectLst/>
                          <a:latin typeface="Arial" charset="0"/>
                          <a:ea typeface="Times New Roman" pitchFamily="18" charset="0"/>
                          <a:cs typeface="Arial" charset="0"/>
                        </a:rPr>
                        <a:t>p=0.04(p≤0.05, N=8)</a:t>
                      </a:r>
                      <a:endParaRPr kumimoji="0" lang="en-GB" sz="1800" b="0" i="0" u="none" strike="noStrike" cap="none" normalizeH="0" baseline="0" dirty="0" smtClean="0">
                        <a:ln>
                          <a:noFill/>
                        </a:ln>
                        <a:solidFill>
                          <a:srgbClr val="FFFF00"/>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9729">
                <a:tc vMerge="1">
                  <a:txBody>
                    <a:bodyPr/>
                    <a:lstStyle/>
                    <a:p>
                      <a:endParaRPr lang="en-GB"/>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4762500" algn="l"/>
                        </a:tabLst>
                      </a:pPr>
                      <a:r>
                        <a:rPr kumimoji="0" lang="en-GB" sz="1300" b="0" i="1" u="none" strike="noStrike" cap="none" normalizeH="0" baseline="0" smtClean="0">
                          <a:ln>
                            <a:noFill/>
                          </a:ln>
                          <a:solidFill>
                            <a:schemeClr val="tx1"/>
                          </a:solidFill>
                          <a:effectLst/>
                          <a:latin typeface="Arial" charset="0"/>
                          <a:ea typeface="Times New Roman" pitchFamily="18" charset="0"/>
                          <a:cs typeface="Arial" charset="0"/>
                        </a:rPr>
                        <a:t>post-measure</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2</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5</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smtClean="0">
                          <a:ln>
                            <a:noFill/>
                          </a:ln>
                          <a:solidFill>
                            <a:schemeClr val="tx1"/>
                          </a:solidFill>
                          <a:effectLst/>
                          <a:latin typeface="Arial" charset="0"/>
                          <a:ea typeface="Times New Roman" pitchFamily="18" charset="0"/>
                          <a:cs typeface="Arial" charset="0"/>
                        </a:rPr>
                        <a:t>3,37</a:t>
                      </a:r>
                      <a:endParaRPr kumimoji="0" lang="en-GB"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4762500" algn="l"/>
                        </a:tabLst>
                      </a:pPr>
                      <a:r>
                        <a:rPr kumimoji="0" lang="en-GB" sz="1300" b="0" i="0" u="none" strike="noStrike" cap="none" normalizeH="0" baseline="0" dirty="0" smtClean="0">
                          <a:ln>
                            <a:noFill/>
                          </a:ln>
                          <a:solidFill>
                            <a:schemeClr val="tx1"/>
                          </a:solidFill>
                          <a:effectLst/>
                          <a:latin typeface="Arial" charset="0"/>
                          <a:ea typeface="Times New Roman" pitchFamily="18" charset="0"/>
                          <a:cs typeface="Arial" charset="0"/>
                        </a:rPr>
                        <a:t>0,91</a:t>
                      </a:r>
                      <a:endParaRPr kumimoji="0" lang="en-GB"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121917" marR="121917" marT="45747" marB="4574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r>
            </a:tbl>
          </a:graphicData>
        </a:graphic>
      </p:graphicFrame>
      <p:sp>
        <p:nvSpPr>
          <p:cNvPr id="3" name="TextBox 2"/>
          <p:cNvSpPr txBox="1"/>
          <p:nvPr/>
        </p:nvSpPr>
        <p:spPr>
          <a:xfrm>
            <a:off x="2256367" y="549275"/>
            <a:ext cx="7391400" cy="584200"/>
          </a:xfrm>
          <a:prstGeom prst="rect">
            <a:avLst/>
          </a:prstGeom>
          <a:noFill/>
        </p:spPr>
        <p:txBody>
          <a:bodyPr>
            <a:spAutoFit/>
          </a:bodyPr>
          <a:lstStyle/>
          <a:p>
            <a:pPr algn="ctr" fontAlgn="base">
              <a:spcBef>
                <a:spcPct val="0"/>
              </a:spcBef>
              <a:spcAft>
                <a:spcPct val="0"/>
              </a:spcAft>
              <a:defRPr/>
            </a:pPr>
            <a:r>
              <a:rPr lang="en-GB" sz="3200" b="1" u="sng" dirty="0">
                <a:solidFill>
                  <a:srgbClr val="5FA369"/>
                </a:solidFill>
                <a:effectLst>
                  <a:outerShdw blurRad="38100" dist="38100" dir="2700000" algn="tl">
                    <a:srgbClr val="000000">
                      <a:alpha val="43137"/>
                    </a:srgbClr>
                  </a:outerShdw>
                </a:effectLst>
              </a:rPr>
              <a:t>Wellbeing ‘star’</a:t>
            </a:r>
          </a:p>
        </p:txBody>
      </p:sp>
      <p:sp>
        <p:nvSpPr>
          <p:cNvPr id="15387" name="TextBox 3"/>
          <p:cNvSpPr txBox="1">
            <a:spLocks noChangeArrowheads="1"/>
          </p:cNvSpPr>
          <p:nvPr/>
        </p:nvSpPr>
        <p:spPr bwMode="auto">
          <a:xfrm>
            <a:off x="1045822" y="1196979"/>
            <a:ext cx="95038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600" smtClean="0">
                <a:solidFill>
                  <a:srgbClr val="FFFFFF"/>
                </a:solidFill>
              </a:rPr>
              <a:t>The ‘Wellbeing star’ is a measure of independence and participation use in a variety of health and social services settings to support people in moving into independent and self-reliant functioning. The TMW star is an initiative developed by the TMW Training service to support interdisciplinary goal setting. A score of 10 reflects the perception of full self reliance and independence on that particular construct, a score of 1 indicates that the person feels stuck and is struggling in asking for help / support.</a:t>
            </a:r>
          </a:p>
        </p:txBody>
      </p:sp>
      <p:sp>
        <p:nvSpPr>
          <p:cNvPr id="15388" name="TextBox 4"/>
          <p:cNvSpPr txBox="1">
            <a:spLocks noChangeArrowheads="1"/>
          </p:cNvSpPr>
          <p:nvPr/>
        </p:nvSpPr>
        <p:spPr bwMode="auto">
          <a:xfrm>
            <a:off x="2063867" y="4581666"/>
            <a:ext cx="86402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2400" b="1" u="sng" smtClean="0">
                <a:solidFill>
                  <a:srgbClr val="FFFF00"/>
                </a:solidFill>
              </a:rPr>
              <a:t>On this measure, participants in the pilot study demonstrated a statistically significant improvement in their sense of participation within their life.</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sz="3600" u="sng" dirty="0" smtClean="0">
                <a:solidFill>
                  <a:srgbClr val="FFFF00"/>
                </a:solidFill>
              </a:rPr>
              <a:t>Extended TMW Long Term Conditions Study. </a:t>
            </a:r>
            <a:endParaRPr lang="en-GB" sz="3600" u="sng" dirty="0">
              <a:solidFill>
                <a:srgbClr val="FFFF00"/>
              </a:solidFill>
            </a:endParaRPr>
          </a:p>
        </p:txBody>
      </p:sp>
      <p:sp>
        <p:nvSpPr>
          <p:cNvPr id="16387" name="TextBox 2"/>
          <p:cNvSpPr txBox="1">
            <a:spLocks noChangeArrowheads="1"/>
          </p:cNvSpPr>
          <p:nvPr/>
        </p:nvSpPr>
        <p:spPr bwMode="auto">
          <a:xfrm>
            <a:off x="912287" y="1628777"/>
            <a:ext cx="106553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b="1" smtClean="0">
                <a:solidFill>
                  <a:srgbClr val="FFFF00"/>
                </a:solidFill>
              </a:rPr>
              <a:t>Sample = 214 Participants</a:t>
            </a:r>
            <a:r>
              <a:rPr lang="en-GB" altLang="en-US" sz="1800" smtClean="0">
                <a:solidFill>
                  <a:srgbClr val="FFFFFF"/>
                </a:solidFill>
              </a:rPr>
              <a:t>		n=54 Males  &amp; 160 Females</a:t>
            </a:r>
          </a:p>
          <a:p>
            <a:pPr eaLnBrk="1" fontAlgn="base" hangingPunct="1">
              <a:spcBef>
                <a:spcPct val="0"/>
              </a:spcBef>
              <a:spcAft>
                <a:spcPct val="0"/>
              </a:spcAft>
              <a:buClrTx/>
              <a:buFontTx/>
              <a:buNone/>
            </a:pPr>
            <a:endParaRPr lang="en-GB" altLang="en-US" sz="1800" smtClean="0">
              <a:solidFill>
                <a:srgbClr val="FFFFFF"/>
              </a:solidFill>
            </a:endParaRPr>
          </a:p>
          <a:p>
            <a:pPr eaLnBrk="1" fontAlgn="base" hangingPunct="1">
              <a:spcBef>
                <a:spcPct val="0"/>
              </a:spcBef>
              <a:spcAft>
                <a:spcPct val="0"/>
              </a:spcAft>
              <a:buClrTx/>
              <a:buFontTx/>
              <a:buNone/>
            </a:pPr>
            <a:r>
              <a:rPr lang="en-GB" altLang="en-US" sz="1800" smtClean="0">
                <a:solidFill>
                  <a:srgbClr val="FFFFFF"/>
                </a:solidFill>
              </a:rPr>
              <a:t>				Mean age = 61 (Range 23 – 88)</a:t>
            </a:r>
          </a:p>
          <a:p>
            <a:pPr eaLnBrk="1" fontAlgn="base" hangingPunct="1">
              <a:spcBef>
                <a:spcPct val="0"/>
              </a:spcBef>
              <a:spcAft>
                <a:spcPct val="0"/>
              </a:spcAft>
              <a:buClrTx/>
              <a:buFontTx/>
              <a:buNone/>
            </a:pPr>
            <a:endParaRPr lang="en-GB" altLang="en-US" sz="1800" smtClean="0">
              <a:solidFill>
                <a:srgbClr val="FFFFFF"/>
              </a:solidFill>
            </a:endParaRPr>
          </a:p>
          <a:p>
            <a:pPr eaLnBrk="1" fontAlgn="base" hangingPunct="1">
              <a:spcBef>
                <a:spcPct val="0"/>
              </a:spcBef>
              <a:spcAft>
                <a:spcPct val="0"/>
              </a:spcAft>
              <a:buClrTx/>
              <a:buFontTx/>
              <a:buNone/>
            </a:pPr>
            <a:r>
              <a:rPr lang="en-GB" altLang="en-US" sz="1800" b="1" smtClean="0">
                <a:solidFill>
                  <a:srgbClr val="FFFF00"/>
                </a:solidFill>
              </a:rPr>
              <a:t>Reported Long Term Health Conditions</a:t>
            </a:r>
          </a:p>
          <a:p>
            <a:pPr eaLnBrk="1" fontAlgn="base" hangingPunct="1">
              <a:spcBef>
                <a:spcPct val="0"/>
              </a:spcBef>
              <a:spcAft>
                <a:spcPct val="0"/>
              </a:spcAft>
              <a:buClrTx/>
              <a:buFontTx/>
              <a:buNone/>
            </a:pPr>
            <a:endParaRPr lang="en-GB" altLang="en-US" sz="1800" smtClean="0">
              <a:solidFill>
                <a:srgbClr val="FFFFFF"/>
              </a:solidFill>
            </a:endParaRPr>
          </a:p>
          <a:p>
            <a:pPr eaLnBrk="1" fontAlgn="base" hangingPunct="1">
              <a:spcBef>
                <a:spcPct val="0"/>
              </a:spcBef>
              <a:spcAft>
                <a:spcPct val="0"/>
              </a:spcAft>
              <a:buClrTx/>
              <a:buFontTx/>
              <a:buNone/>
            </a:pPr>
            <a:r>
              <a:rPr lang="en-GB" altLang="en-US" sz="1800" smtClean="0">
                <a:solidFill>
                  <a:srgbClr val="FFFFFF"/>
                </a:solidFill>
              </a:rPr>
              <a:t>Traumatic brain injury 	n = 8</a:t>
            </a:r>
          </a:p>
          <a:p>
            <a:pPr eaLnBrk="1" fontAlgn="base" hangingPunct="1">
              <a:spcBef>
                <a:spcPct val="0"/>
              </a:spcBef>
              <a:spcAft>
                <a:spcPct val="0"/>
              </a:spcAft>
              <a:buClrTx/>
              <a:buFontTx/>
              <a:buNone/>
            </a:pPr>
            <a:r>
              <a:rPr lang="en-GB" altLang="en-US" sz="1800" smtClean="0">
                <a:solidFill>
                  <a:srgbClr val="FFFFFF"/>
                </a:solidFill>
              </a:rPr>
              <a:t>CVA / Stroke / TIA              	n = 11	</a:t>
            </a:r>
          </a:p>
          <a:p>
            <a:pPr eaLnBrk="1" fontAlgn="base" hangingPunct="1">
              <a:spcBef>
                <a:spcPct val="0"/>
              </a:spcBef>
              <a:spcAft>
                <a:spcPct val="0"/>
              </a:spcAft>
              <a:buClrTx/>
              <a:buFontTx/>
              <a:buNone/>
            </a:pPr>
            <a:r>
              <a:rPr lang="en-GB" altLang="en-US" sz="1800" smtClean="0">
                <a:solidFill>
                  <a:srgbClr val="FFFFFF"/>
                </a:solidFill>
              </a:rPr>
              <a:t>Arthritis			n = 7</a:t>
            </a:r>
          </a:p>
          <a:p>
            <a:pPr eaLnBrk="1" fontAlgn="base" hangingPunct="1">
              <a:spcBef>
                <a:spcPct val="0"/>
              </a:spcBef>
              <a:spcAft>
                <a:spcPct val="0"/>
              </a:spcAft>
              <a:buClrTx/>
              <a:buFontTx/>
              <a:buNone/>
            </a:pPr>
            <a:r>
              <a:rPr lang="en-GB" altLang="en-US" sz="1800" smtClean="0">
                <a:solidFill>
                  <a:srgbClr val="FFFFFF"/>
                </a:solidFill>
              </a:rPr>
              <a:t>Pain			n = 10</a:t>
            </a:r>
          </a:p>
          <a:p>
            <a:pPr eaLnBrk="1" fontAlgn="base" hangingPunct="1">
              <a:spcBef>
                <a:spcPct val="0"/>
              </a:spcBef>
              <a:spcAft>
                <a:spcPct val="0"/>
              </a:spcAft>
              <a:buClrTx/>
              <a:buFontTx/>
              <a:buNone/>
            </a:pPr>
            <a:r>
              <a:rPr lang="en-GB" altLang="en-US" sz="1800" smtClean="0">
                <a:solidFill>
                  <a:srgbClr val="FFFFFF"/>
                </a:solidFill>
              </a:rPr>
              <a:t>Parkinson’s		n = 9</a:t>
            </a:r>
          </a:p>
          <a:p>
            <a:pPr eaLnBrk="1" fontAlgn="base" hangingPunct="1">
              <a:spcBef>
                <a:spcPct val="0"/>
              </a:spcBef>
              <a:spcAft>
                <a:spcPct val="0"/>
              </a:spcAft>
              <a:buClrTx/>
              <a:buFontTx/>
              <a:buNone/>
            </a:pPr>
            <a:r>
              <a:rPr lang="en-GB" altLang="en-US" sz="1800" smtClean="0">
                <a:solidFill>
                  <a:srgbClr val="FFFFFF"/>
                </a:solidFill>
              </a:rPr>
              <a:t>MS			n = 1</a:t>
            </a:r>
          </a:p>
          <a:p>
            <a:pPr eaLnBrk="1" fontAlgn="base" hangingPunct="1">
              <a:spcBef>
                <a:spcPct val="0"/>
              </a:spcBef>
              <a:spcAft>
                <a:spcPct val="0"/>
              </a:spcAft>
              <a:buClrTx/>
              <a:buFontTx/>
              <a:buNone/>
            </a:pPr>
            <a:r>
              <a:rPr lang="en-GB" altLang="en-US" sz="1800" smtClean="0">
                <a:solidFill>
                  <a:srgbClr val="FFFFFF"/>
                </a:solidFill>
              </a:rPr>
              <a:t>Fybro-myalgia / CFS	n = 7</a:t>
            </a:r>
          </a:p>
          <a:p>
            <a:pPr eaLnBrk="1" fontAlgn="base" hangingPunct="1">
              <a:spcBef>
                <a:spcPct val="0"/>
              </a:spcBef>
              <a:spcAft>
                <a:spcPct val="0"/>
              </a:spcAft>
              <a:buClrTx/>
              <a:buFontTx/>
              <a:buNone/>
            </a:pPr>
            <a:r>
              <a:rPr lang="en-GB" altLang="en-US" sz="1800" smtClean="0">
                <a:solidFill>
                  <a:srgbClr val="FFFFFF"/>
                </a:solidFill>
              </a:rPr>
              <a:t>Anxiety / depression / </a:t>
            </a:r>
          </a:p>
          <a:p>
            <a:pPr eaLnBrk="1" fontAlgn="base" hangingPunct="1">
              <a:spcBef>
                <a:spcPct val="0"/>
              </a:spcBef>
              <a:spcAft>
                <a:spcPct val="0"/>
              </a:spcAft>
              <a:buClrTx/>
              <a:buFontTx/>
              <a:buNone/>
            </a:pPr>
            <a:r>
              <a:rPr lang="en-GB" altLang="en-US" sz="1800" smtClean="0">
                <a:solidFill>
                  <a:srgbClr val="FFFFFF"/>
                </a:solidFill>
              </a:rPr>
              <a:t>mood disorder 		n = 3</a:t>
            </a:r>
          </a:p>
          <a:p>
            <a:pPr eaLnBrk="1" fontAlgn="base" hangingPunct="1">
              <a:spcBef>
                <a:spcPct val="0"/>
              </a:spcBef>
              <a:spcAft>
                <a:spcPct val="0"/>
              </a:spcAft>
              <a:buClrTx/>
              <a:buFontTx/>
              <a:buNone/>
            </a:pPr>
            <a:r>
              <a:rPr lang="en-GB" altLang="en-US" sz="1800" smtClean="0">
                <a:solidFill>
                  <a:srgbClr val="FFFFFF"/>
                </a:solidFill>
              </a:rPr>
              <a:t>Diabetes			n = 3</a:t>
            </a:r>
          </a:p>
          <a:p>
            <a:pPr eaLnBrk="1" fontAlgn="base" hangingPunct="1">
              <a:spcBef>
                <a:spcPct val="0"/>
              </a:spcBef>
              <a:spcAft>
                <a:spcPct val="0"/>
              </a:spcAft>
              <a:buClrTx/>
              <a:buFontTx/>
              <a:buNone/>
            </a:pPr>
            <a:endParaRPr lang="en-GB" altLang="en-US" sz="1800" smtClean="0">
              <a:solidFill>
                <a:srgbClr val="FFFFFF"/>
              </a:solidFill>
            </a:endParaRPr>
          </a:p>
          <a:p>
            <a:pPr eaLnBrk="1" fontAlgn="base" hangingPunct="1">
              <a:spcBef>
                <a:spcPct val="0"/>
              </a:spcBef>
              <a:spcAft>
                <a:spcPct val="0"/>
              </a:spcAft>
              <a:buClrTx/>
              <a:buFontTx/>
              <a:buNone/>
            </a:pPr>
            <a:r>
              <a:rPr lang="en-GB" altLang="en-US" sz="1600" smtClean="0">
                <a:solidFill>
                  <a:srgbClr val="FFFF00"/>
                </a:solidFill>
              </a:rPr>
              <a:t>Other participants in the study may have a long term health condition that were unreported.</a:t>
            </a:r>
            <a:r>
              <a:rPr lang="en-GB" altLang="en-US" sz="1800" smtClean="0">
                <a:solidFill>
                  <a:srgbClr val="FFFFFF"/>
                </a:solidFill>
              </a:rPr>
              <a:t>		</a:t>
            </a:r>
          </a:p>
        </p:txBody>
      </p:sp>
      <p:sp>
        <p:nvSpPr>
          <p:cNvPr id="16388" name="TextBox 4"/>
          <p:cNvSpPr txBox="1">
            <a:spLocks noChangeArrowheads="1"/>
          </p:cNvSpPr>
          <p:nvPr/>
        </p:nvSpPr>
        <p:spPr bwMode="auto">
          <a:xfrm>
            <a:off x="5808135" y="3606803"/>
            <a:ext cx="5281084"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smtClean="0">
                <a:solidFill>
                  <a:srgbClr val="FFFFFF"/>
                </a:solidFill>
              </a:rPr>
              <a:t>Average time from injury = 7 years (1-36)</a:t>
            </a:r>
          </a:p>
          <a:p>
            <a:pPr eaLnBrk="1" fontAlgn="base" hangingPunct="1">
              <a:spcBef>
                <a:spcPct val="0"/>
              </a:spcBef>
              <a:spcAft>
                <a:spcPct val="0"/>
              </a:spcAft>
              <a:buClrTx/>
              <a:buFontTx/>
              <a:buNone/>
            </a:pPr>
            <a:endParaRPr lang="en-GB" altLang="en-US" sz="1800" smtClean="0">
              <a:solidFill>
                <a:srgbClr val="FFFFFF"/>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64167" y="405037"/>
            <a:ext cx="10272184" cy="1777923"/>
          </a:xfrm>
          <a:prstGeom prst="rect">
            <a:avLst/>
          </a:prstGeom>
        </p:spPr>
        <p:txBody>
          <a:bodyPr>
            <a:spAutoFit/>
          </a:bodyPr>
          <a:lstStyle/>
          <a:p>
            <a:pPr algn="ctr" fontAlgn="base">
              <a:lnSpc>
                <a:spcPct val="115000"/>
              </a:lnSpc>
              <a:spcBef>
                <a:spcPct val="0"/>
              </a:spcBef>
              <a:spcAft>
                <a:spcPts val="1000"/>
              </a:spcAft>
              <a:defRPr/>
            </a:pPr>
            <a:r>
              <a:rPr lang="en-GB" sz="3200" u="sng" dirty="0">
                <a:solidFill>
                  <a:srgbClr val="FFFF00"/>
                </a:solidFill>
                <a:effectLst>
                  <a:outerShdw blurRad="38100" dist="38100" dir="2700000" algn="tl">
                    <a:srgbClr val="000000">
                      <a:alpha val="43137"/>
                    </a:srgbClr>
                  </a:outerShdw>
                </a:effectLst>
                <a:latin typeface="Calibri"/>
                <a:ea typeface="Calibri"/>
                <a:cs typeface="Times New Roman"/>
              </a:rPr>
              <a:t>The TMW Effectiveness Measure</a:t>
            </a:r>
            <a:endParaRPr lang="en-GB" sz="3200" dirty="0">
              <a:solidFill>
                <a:srgbClr val="FFFFFF"/>
              </a:solidFill>
              <a:effectLst>
                <a:outerShdw blurRad="38100" dist="38100" dir="2700000" algn="tl">
                  <a:srgbClr val="000000">
                    <a:alpha val="43137"/>
                  </a:srgbClr>
                </a:outerShdw>
              </a:effectLst>
              <a:latin typeface="Calibri"/>
              <a:ea typeface="Calibri"/>
              <a:cs typeface="Times New Roman"/>
            </a:endParaRPr>
          </a:p>
          <a:p>
            <a:pPr fontAlgn="base">
              <a:lnSpc>
                <a:spcPct val="115000"/>
              </a:lnSpc>
              <a:spcBef>
                <a:spcPct val="0"/>
              </a:spcBef>
              <a:spcAft>
                <a:spcPts val="1000"/>
              </a:spcAft>
              <a:defRPr/>
            </a:pPr>
            <a:r>
              <a:rPr lang="en-GB" sz="1400" dirty="0">
                <a:solidFill>
                  <a:srgbClr val="FFFFFF"/>
                </a:solidFill>
                <a:latin typeface="Calibri"/>
                <a:ea typeface="Calibri"/>
                <a:cs typeface="Times New Roman"/>
              </a:rPr>
              <a:t>The TMW Effectiveness measure is made up of 14 items evaluating the effectiveness of the ‘Tai Chi Movements for Wellbeing’ programme. The participants have to answer on a scale of 1 (not good/poor) to 10 (very good/no problem) questions relate to their balance, energy, confidence, worry, co-ordination, participation, emotional stability, fatigue, flexibility, problems sleeping/waking early, breathing, pain, mobility and focus and concentration. </a:t>
            </a:r>
          </a:p>
        </p:txBody>
      </p:sp>
      <p:sp>
        <p:nvSpPr>
          <p:cNvPr id="17411" name="TextBox 3"/>
          <p:cNvSpPr txBox="1">
            <a:spLocks noChangeArrowheads="1"/>
          </p:cNvSpPr>
          <p:nvPr/>
        </p:nvSpPr>
        <p:spPr bwMode="auto">
          <a:xfrm>
            <a:off x="2455333" y="2708275"/>
            <a:ext cx="758613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1800" b="1" u="sng" smtClean="0">
                <a:solidFill>
                  <a:srgbClr val="FFFF00"/>
                </a:solidFill>
              </a:rPr>
              <a:t>RESULTS</a:t>
            </a:r>
          </a:p>
          <a:p>
            <a:pPr algn="ctr" eaLnBrk="1" fontAlgn="base" hangingPunct="1">
              <a:spcBef>
                <a:spcPct val="0"/>
              </a:spcBef>
              <a:spcAft>
                <a:spcPct val="0"/>
              </a:spcAft>
              <a:buClrTx/>
              <a:buFontTx/>
              <a:buNone/>
            </a:pPr>
            <a:endParaRPr lang="en-GB" altLang="en-US" sz="1800" smtClean="0">
              <a:solidFill>
                <a:srgbClr val="FFFF00"/>
              </a:solidFill>
            </a:endParaRPr>
          </a:p>
        </p:txBody>
      </p:sp>
      <p:graphicFrame>
        <p:nvGraphicFramePr>
          <p:cNvPr id="7" name="Table 6"/>
          <p:cNvGraphicFramePr>
            <a:graphicFrameLocks noGrp="1"/>
          </p:cNvGraphicFramePr>
          <p:nvPr/>
        </p:nvGraphicFramePr>
        <p:xfrm>
          <a:off x="2184403" y="3213100"/>
          <a:ext cx="7871884" cy="1571624"/>
        </p:xfrm>
        <a:graphic>
          <a:graphicData uri="http://schemas.openxmlformats.org/drawingml/2006/table">
            <a:tbl>
              <a:tblPr firstRow="1" firstCol="1" bandRow="1" bandCol="1">
                <a:tableStyleId>{5C22544A-7EE6-4342-B048-85BDC9FD1C3A}</a:tableStyleId>
              </a:tblPr>
              <a:tblGrid>
                <a:gridCol w="1738967"/>
                <a:gridCol w="1587303"/>
                <a:gridCol w="1588165"/>
                <a:gridCol w="1460628"/>
                <a:gridCol w="1496821"/>
              </a:tblGrid>
              <a:tr h="192791">
                <a:tc gridSpan="5">
                  <a:txBody>
                    <a:bodyPr/>
                    <a:lstStyle/>
                    <a:p>
                      <a:pPr>
                        <a:lnSpc>
                          <a:spcPct val="115000"/>
                        </a:lnSpc>
                        <a:spcAft>
                          <a:spcPts val="0"/>
                        </a:spcAft>
                      </a:pPr>
                      <a:r>
                        <a:rPr lang="en-GB" sz="1100" dirty="0">
                          <a:effectLst/>
                        </a:rPr>
                        <a:t>TMW Effectiveness Measure</a:t>
                      </a:r>
                      <a:endParaRPr lang="en-GB" sz="1100" dirty="0">
                        <a:effectLst/>
                        <a:latin typeface="Calibri"/>
                        <a:ea typeface="Calibri"/>
                        <a:cs typeface="Times New Roman"/>
                      </a:endParaRPr>
                    </a:p>
                  </a:txBody>
                  <a:tcPr marL="91428" marR="91428"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260461">
                <a:tc>
                  <a:txBody>
                    <a:bodyPr/>
                    <a:lstStyle/>
                    <a:p>
                      <a:pPr>
                        <a:lnSpc>
                          <a:spcPct val="115000"/>
                        </a:lnSpc>
                        <a:spcAft>
                          <a:spcPts val="0"/>
                        </a:spcAft>
                      </a:pPr>
                      <a:r>
                        <a:rPr lang="en-GB" sz="1100" b="1" dirty="0">
                          <a:effectLst/>
                        </a:rPr>
                        <a:t>Participation</a:t>
                      </a:r>
                      <a:endParaRPr lang="en-GB" sz="1100" b="1"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6.20 (2.462)</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7.15 (2.231)</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-3.567</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1" dirty="0">
                          <a:effectLst/>
                        </a:rPr>
                        <a:t>.002</a:t>
                      </a:r>
                      <a:endParaRPr lang="en-GB" sz="1100" b="1" dirty="0">
                        <a:effectLst/>
                        <a:latin typeface="Calibri"/>
                        <a:ea typeface="Calibri"/>
                        <a:cs typeface="Times New Roman"/>
                      </a:endParaRPr>
                    </a:p>
                  </a:txBody>
                  <a:tcPr marL="91428" marR="91428" marT="0" marB="0"/>
                </a:tc>
              </a:tr>
              <a:tr h="338855">
                <a:tc>
                  <a:txBody>
                    <a:bodyPr/>
                    <a:lstStyle/>
                    <a:p>
                      <a:pPr>
                        <a:lnSpc>
                          <a:spcPct val="115000"/>
                        </a:lnSpc>
                        <a:spcAft>
                          <a:spcPts val="0"/>
                        </a:spcAft>
                      </a:pPr>
                      <a:r>
                        <a:rPr lang="en-GB" sz="1100" b="1">
                          <a:effectLst/>
                        </a:rPr>
                        <a:t>Emotional Stability</a:t>
                      </a:r>
                      <a:endParaRPr lang="en-GB" sz="1100" b="1">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6.37 (2.362)</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7.11 (1.729)</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-2.800</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1" dirty="0">
                          <a:effectLst/>
                        </a:rPr>
                        <a:t>.012</a:t>
                      </a:r>
                      <a:endParaRPr lang="en-GB" sz="1100" b="1" dirty="0">
                        <a:effectLst/>
                        <a:latin typeface="Calibri"/>
                        <a:ea typeface="Calibri"/>
                        <a:cs typeface="Times New Roman"/>
                      </a:endParaRPr>
                    </a:p>
                  </a:txBody>
                  <a:tcPr marL="91428" marR="91428" marT="0" marB="0"/>
                </a:tc>
              </a:tr>
              <a:tr h="259217">
                <a:tc>
                  <a:txBody>
                    <a:bodyPr/>
                    <a:lstStyle/>
                    <a:p>
                      <a:pPr>
                        <a:lnSpc>
                          <a:spcPct val="115000"/>
                        </a:lnSpc>
                        <a:spcAft>
                          <a:spcPts val="0"/>
                        </a:spcAft>
                      </a:pPr>
                      <a:r>
                        <a:rPr lang="en-GB" sz="1100" b="1">
                          <a:effectLst/>
                        </a:rPr>
                        <a:t>Fatigue</a:t>
                      </a:r>
                      <a:endParaRPr lang="en-GB" sz="1100" b="1">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4.53 (2.294)</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5.26 (2.746)</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-2.111</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1" dirty="0">
                          <a:effectLst/>
                        </a:rPr>
                        <a:t>.049</a:t>
                      </a:r>
                      <a:endParaRPr lang="en-GB" sz="1100" b="1" dirty="0">
                        <a:effectLst/>
                        <a:latin typeface="Calibri"/>
                        <a:ea typeface="Calibri"/>
                        <a:cs typeface="Times New Roman"/>
                      </a:endParaRPr>
                    </a:p>
                  </a:txBody>
                  <a:tcPr marL="91428" marR="91428" marT="0" marB="0"/>
                </a:tc>
              </a:tr>
              <a:tr h="253623">
                <a:tc>
                  <a:txBody>
                    <a:bodyPr/>
                    <a:lstStyle/>
                    <a:p>
                      <a:pPr>
                        <a:lnSpc>
                          <a:spcPct val="115000"/>
                        </a:lnSpc>
                        <a:spcAft>
                          <a:spcPts val="0"/>
                        </a:spcAft>
                      </a:pPr>
                      <a:r>
                        <a:rPr lang="en-GB" sz="1100" b="1">
                          <a:effectLst/>
                        </a:rPr>
                        <a:t>Flexibility</a:t>
                      </a:r>
                      <a:endParaRPr lang="en-GB" sz="1100" b="1">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5.60 (1.903)</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6.80 (2.067)</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-2.897</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1" dirty="0">
                          <a:effectLst/>
                        </a:rPr>
                        <a:t>.009</a:t>
                      </a:r>
                      <a:endParaRPr lang="en-GB" sz="1100" b="1" dirty="0">
                        <a:effectLst/>
                        <a:latin typeface="Calibri"/>
                        <a:ea typeface="Calibri"/>
                        <a:cs typeface="Times New Roman"/>
                      </a:endParaRPr>
                    </a:p>
                  </a:txBody>
                  <a:tcPr marL="91428" marR="91428" marT="0" marB="0"/>
                </a:tc>
              </a:tr>
              <a:tr h="266677">
                <a:tc>
                  <a:txBody>
                    <a:bodyPr/>
                    <a:lstStyle/>
                    <a:p>
                      <a:pPr>
                        <a:lnSpc>
                          <a:spcPct val="115000"/>
                        </a:lnSpc>
                        <a:spcAft>
                          <a:spcPts val="0"/>
                        </a:spcAft>
                      </a:pPr>
                      <a:r>
                        <a:rPr lang="en-GB" sz="1100" b="1">
                          <a:effectLst/>
                        </a:rPr>
                        <a:t>Sleep</a:t>
                      </a:r>
                      <a:endParaRPr lang="en-GB" sz="1100" b="1">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6.50 (2.565)</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a:effectLst/>
                        </a:rPr>
                        <a:t>7.20 (2.587)</a:t>
                      </a:r>
                      <a:endParaRPr lang="en-GB" sz="1100" b="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0" dirty="0">
                          <a:effectLst/>
                        </a:rPr>
                        <a:t>-2.268</a:t>
                      </a:r>
                      <a:endParaRPr lang="en-GB" sz="1100" b="0" dirty="0">
                        <a:effectLst/>
                        <a:latin typeface="Calibri"/>
                        <a:ea typeface="Calibri"/>
                        <a:cs typeface="Times New Roman"/>
                      </a:endParaRPr>
                    </a:p>
                  </a:txBody>
                  <a:tcPr marL="91428" marR="91428" marT="0" marB="0"/>
                </a:tc>
                <a:tc>
                  <a:txBody>
                    <a:bodyPr/>
                    <a:lstStyle/>
                    <a:p>
                      <a:pPr algn="ctr">
                        <a:lnSpc>
                          <a:spcPct val="115000"/>
                        </a:lnSpc>
                        <a:spcAft>
                          <a:spcPts val="0"/>
                        </a:spcAft>
                      </a:pPr>
                      <a:r>
                        <a:rPr lang="en-GB" sz="1100" b="1" dirty="0">
                          <a:effectLst/>
                        </a:rPr>
                        <a:t>.035</a:t>
                      </a:r>
                      <a:endParaRPr lang="en-GB" sz="1100" b="1" dirty="0">
                        <a:effectLst/>
                        <a:latin typeface="Calibri"/>
                        <a:ea typeface="Calibri"/>
                        <a:cs typeface="Times New Roman"/>
                      </a:endParaRPr>
                    </a:p>
                  </a:txBody>
                  <a:tcPr marL="91428" marR="91428" marT="0" marB="0"/>
                </a:tc>
              </a:tr>
            </a:tbl>
          </a:graphicData>
        </a:graphic>
      </p:graphicFrame>
      <p:sp>
        <p:nvSpPr>
          <p:cNvPr id="17452" name="Rectangle 7"/>
          <p:cNvSpPr>
            <a:spLocks noChangeArrowheads="1"/>
          </p:cNvSpPr>
          <p:nvPr/>
        </p:nvSpPr>
        <p:spPr bwMode="auto">
          <a:xfrm>
            <a:off x="2135717" y="4813412"/>
            <a:ext cx="787188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fontAlgn="base">
              <a:spcBef>
                <a:spcPct val="0"/>
              </a:spcBef>
              <a:spcAft>
                <a:spcPct val="0"/>
              </a:spcAft>
              <a:buClrTx/>
              <a:buFontTx/>
              <a:buNone/>
            </a:pPr>
            <a:r>
              <a:rPr lang="en-GB" altLang="en-US" sz="1000" b="1" smtClean="0">
                <a:solidFill>
                  <a:srgbClr val="FFFFFF"/>
                </a:solidFill>
                <a:ea typeface="Calibri" pitchFamily="34" charset="0"/>
                <a:cs typeface="Times New Roman" pitchFamily="18" charset="0"/>
              </a:rPr>
              <a:t>Table 1. Paired samples t-test results with significant pre and post programme score differences in bold. </a:t>
            </a:r>
            <a:r>
              <a:rPr lang="en-GB" altLang="en-US" sz="1000" b="1" i="1" smtClean="0">
                <a:solidFill>
                  <a:srgbClr val="FFFFFF"/>
                </a:solidFill>
                <a:ea typeface="Calibri" pitchFamily="34" charset="0"/>
                <a:cs typeface="Times New Roman" pitchFamily="18" charset="0"/>
              </a:rPr>
              <a:t>*p&lt;.05</a:t>
            </a:r>
            <a:endParaRPr lang="en-GB" altLang="en-US" sz="1000" smtClean="0">
              <a:solidFill>
                <a:srgbClr val="FFFFFF"/>
              </a:solidFill>
              <a:ea typeface="Calibri" pitchFamily="34" charset="0"/>
              <a:cs typeface="Times New Roman" pitchFamily="18" charset="0"/>
            </a:endParaRPr>
          </a:p>
        </p:txBody>
      </p:sp>
      <p:sp>
        <p:nvSpPr>
          <p:cNvPr id="9" name="TextBox 8"/>
          <p:cNvSpPr txBox="1"/>
          <p:nvPr/>
        </p:nvSpPr>
        <p:spPr>
          <a:xfrm>
            <a:off x="1016000" y="5213574"/>
            <a:ext cx="10464800" cy="830997"/>
          </a:xfrm>
          <a:prstGeom prst="rect">
            <a:avLst/>
          </a:prstGeom>
          <a:noFill/>
        </p:spPr>
        <p:txBody>
          <a:bodyPr>
            <a:spAutoFit/>
          </a:bodyPr>
          <a:lstStyle/>
          <a:p>
            <a:pPr algn="ctr" fontAlgn="base">
              <a:spcBef>
                <a:spcPct val="0"/>
              </a:spcBef>
              <a:spcAft>
                <a:spcPct val="0"/>
              </a:spcAft>
              <a:defRPr/>
            </a:pPr>
            <a:r>
              <a:rPr lang="en-GB" sz="2400" b="1" u="sng" dirty="0">
                <a:solidFill>
                  <a:srgbClr val="FFFF00"/>
                </a:solidFill>
                <a:effectLst>
                  <a:outerShdw blurRad="38100" dist="38100" dir="2700000" algn="tl">
                    <a:srgbClr val="000000">
                      <a:alpha val="43137"/>
                    </a:srgbClr>
                  </a:outerShdw>
                </a:effectLst>
              </a:rPr>
              <a:t>The results demonstrate significant reported improvements in energy, flexibility, sleep, emotional stability and overall participation in their life.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7073" y="1722268"/>
            <a:ext cx="6826928" cy="4093428"/>
          </a:xfrm>
          <a:prstGeom prst="rect">
            <a:avLst/>
          </a:prstGeom>
        </p:spPr>
        <p:txBody>
          <a:bodyPr wrap="square">
            <a:spAutoFit/>
          </a:bodyPr>
          <a:lstStyle/>
          <a:p>
            <a:pPr algn="ctr"/>
            <a:r>
              <a:rPr lang="en-GB" sz="2800" b="1" i="1" dirty="0" smtClean="0">
                <a:solidFill>
                  <a:srgbClr val="FFFF00"/>
                </a:solidFill>
              </a:rPr>
              <a:t>“…In </a:t>
            </a:r>
            <a:r>
              <a:rPr lang="en-GB" sz="2800" b="1" i="1" dirty="0">
                <a:solidFill>
                  <a:srgbClr val="FFFF00"/>
                </a:solidFill>
              </a:rPr>
              <a:t>65 years, the NHS has quite simply done more to improve people’s lives </a:t>
            </a:r>
            <a:r>
              <a:rPr lang="en-GB" sz="2800" b="1" i="1" dirty="0" smtClean="0">
                <a:solidFill>
                  <a:srgbClr val="FFFF00"/>
                </a:solidFill>
              </a:rPr>
              <a:t>than </a:t>
            </a:r>
            <a:r>
              <a:rPr lang="en-GB" sz="2800" b="1" i="1" dirty="0">
                <a:solidFill>
                  <a:srgbClr val="FFFF00"/>
                </a:solidFill>
              </a:rPr>
              <a:t>any other institution in our history. But </a:t>
            </a:r>
            <a:r>
              <a:rPr lang="en-GB" sz="2800" b="1" i="1" dirty="0" smtClean="0">
                <a:solidFill>
                  <a:srgbClr val="FFFF00"/>
                </a:solidFill>
              </a:rPr>
              <a:t>too </a:t>
            </a:r>
            <a:r>
              <a:rPr lang="en-GB" sz="2800" b="1" i="1" dirty="0">
                <a:solidFill>
                  <a:srgbClr val="FFFF00"/>
                </a:solidFill>
              </a:rPr>
              <a:t>often the people it fails are its heaviest users – our most vulnerable and elderly. Too often these people end up in hospital not by design, but simply because they can’t get the care they need </a:t>
            </a:r>
            <a:r>
              <a:rPr lang="en-GB" sz="2800" b="1" i="1" dirty="0" smtClean="0">
                <a:solidFill>
                  <a:srgbClr val="FFFF00"/>
                </a:solidFill>
              </a:rPr>
              <a:t>elsewhere…” </a:t>
            </a:r>
          </a:p>
          <a:p>
            <a:endParaRPr lang="en-GB" dirty="0"/>
          </a:p>
          <a:p>
            <a:r>
              <a:rPr lang="en-GB" dirty="0" smtClean="0"/>
              <a:t>Jeremy Hunt – Health Secretary (DOH Website)</a:t>
            </a:r>
            <a:endParaRPr lang="en-GB" dirty="0"/>
          </a:p>
        </p:txBody>
      </p:sp>
    </p:spTree>
    <p:extLst>
      <p:ext uri="{BB962C8B-B14F-4D97-AF65-F5344CB8AC3E}">
        <p14:creationId xmlns:p14="http://schemas.microsoft.com/office/powerpoint/2010/main" val="299758566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1968500" y="1275035"/>
            <a:ext cx="844973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algn="just" eaLnBrk="1" fontAlgn="base" hangingPunct="1">
              <a:spcBef>
                <a:spcPct val="0"/>
              </a:spcBef>
              <a:spcAft>
                <a:spcPct val="0"/>
              </a:spcAft>
              <a:buClrTx/>
              <a:buFontTx/>
              <a:buNone/>
            </a:pPr>
            <a:r>
              <a:rPr lang="en-GB" altLang="en-US" sz="2000" i="1" smtClean="0">
                <a:solidFill>
                  <a:srgbClr val="FFFF00"/>
                </a:solidFill>
              </a:rPr>
              <a:t>“…We have all needed conventional medicine to some degree…</a:t>
            </a:r>
          </a:p>
          <a:p>
            <a:pPr algn="just" eaLnBrk="1" fontAlgn="base" hangingPunct="1">
              <a:spcBef>
                <a:spcPct val="0"/>
              </a:spcBef>
              <a:spcAft>
                <a:spcPct val="0"/>
              </a:spcAft>
              <a:buClrTx/>
              <a:buFontTx/>
              <a:buNone/>
            </a:pPr>
            <a:r>
              <a:rPr lang="en-GB" altLang="en-US" sz="2000" i="1" smtClean="0">
                <a:solidFill>
                  <a:srgbClr val="FFFF00"/>
                </a:solidFill>
              </a:rPr>
              <a:t>but I was looking for something away from illness and into health.</a:t>
            </a:r>
          </a:p>
          <a:p>
            <a:pPr algn="just" eaLnBrk="1" fontAlgn="base" hangingPunct="1">
              <a:spcBef>
                <a:spcPct val="0"/>
              </a:spcBef>
              <a:spcAft>
                <a:spcPct val="0"/>
              </a:spcAft>
              <a:buClrTx/>
              <a:buFontTx/>
              <a:buNone/>
            </a:pPr>
            <a:r>
              <a:rPr lang="en-GB" altLang="en-US" sz="2000" i="1" smtClean="0">
                <a:solidFill>
                  <a:srgbClr val="FFFF00"/>
                </a:solidFill>
              </a:rPr>
              <a:t> It makes other treatments better including taking all my medicines! </a:t>
            </a:r>
          </a:p>
          <a:p>
            <a:pPr algn="just" eaLnBrk="1" fontAlgn="base" hangingPunct="1">
              <a:spcBef>
                <a:spcPct val="0"/>
              </a:spcBef>
              <a:spcAft>
                <a:spcPct val="0"/>
              </a:spcAft>
              <a:buClrTx/>
              <a:buFontTx/>
              <a:buNone/>
            </a:pPr>
            <a:r>
              <a:rPr lang="en-GB" altLang="en-US" sz="2000" i="1" smtClean="0">
                <a:solidFill>
                  <a:srgbClr val="FFFF00"/>
                </a:solidFill>
              </a:rPr>
              <a:t>It’s a whole philosophy of nurturing ourselves…learning to love yourself...”</a:t>
            </a:r>
          </a:p>
        </p:txBody>
      </p:sp>
      <p:sp>
        <p:nvSpPr>
          <p:cNvPr id="18435" name="Text Box 5"/>
          <p:cNvSpPr txBox="1">
            <a:spLocks noChangeArrowheads="1"/>
          </p:cNvSpPr>
          <p:nvPr/>
        </p:nvSpPr>
        <p:spPr bwMode="auto">
          <a:xfrm>
            <a:off x="1583267" y="333375"/>
            <a:ext cx="940858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algn="ctr" eaLnBrk="1" fontAlgn="base" hangingPunct="1">
              <a:spcBef>
                <a:spcPct val="50000"/>
              </a:spcBef>
              <a:spcAft>
                <a:spcPct val="0"/>
              </a:spcAft>
              <a:buClrTx/>
              <a:buFontTx/>
              <a:buNone/>
            </a:pPr>
            <a:r>
              <a:rPr lang="en-GB" altLang="en-US" sz="2400" b="1" smtClean="0">
                <a:solidFill>
                  <a:srgbClr val="FFFFFF"/>
                </a:solidFill>
                <a:latin typeface="Bradley Hand ITC" pitchFamily="66" charset="0"/>
              </a:rPr>
              <a:t>Tai Chi Focus Group – Women with Breast cancer</a:t>
            </a:r>
          </a:p>
        </p:txBody>
      </p:sp>
      <p:sp>
        <p:nvSpPr>
          <p:cNvPr id="18436" name="Rectangle 6"/>
          <p:cNvSpPr>
            <a:spLocks noChangeArrowheads="1"/>
          </p:cNvSpPr>
          <p:nvPr/>
        </p:nvSpPr>
        <p:spPr bwMode="auto">
          <a:xfrm>
            <a:off x="1450568" y="3296508"/>
            <a:ext cx="9309921"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hlink"/>
              </a:buClr>
              <a:buChar char="•"/>
              <a:tabLst>
                <a:tab pos="222250" algn="l"/>
              </a:tabLst>
              <a:defRPr sz="3200">
                <a:solidFill>
                  <a:schemeClr val="tx1"/>
                </a:solidFill>
                <a:latin typeface="Garamond" pitchFamily="18" charset="0"/>
              </a:defRPr>
            </a:lvl1pPr>
            <a:lvl2pPr marL="742950" indent="-285750" eaLnBrk="0" hangingPunct="0">
              <a:spcBef>
                <a:spcPct val="20000"/>
              </a:spcBef>
              <a:buChar char="–"/>
              <a:tabLst>
                <a:tab pos="222250" algn="l"/>
              </a:tabLst>
              <a:defRPr sz="2800">
                <a:solidFill>
                  <a:schemeClr val="tx1"/>
                </a:solidFill>
                <a:latin typeface="Garamond" pitchFamily="18" charset="0"/>
              </a:defRPr>
            </a:lvl2pPr>
            <a:lvl3pPr marL="1143000" indent="-228600" eaLnBrk="0" hangingPunct="0">
              <a:spcBef>
                <a:spcPct val="20000"/>
              </a:spcBef>
              <a:buClr>
                <a:schemeClr val="tx2"/>
              </a:buClr>
              <a:buChar char="•"/>
              <a:tabLst>
                <a:tab pos="222250" algn="l"/>
              </a:tabLst>
              <a:defRPr sz="2400">
                <a:solidFill>
                  <a:schemeClr val="tx1"/>
                </a:solidFill>
                <a:latin typeface="Garamond" pitchFamily="18" charset="0"/>
              </a:defRPr>
            </a:lvl3pPr>
            <a:lvl4pPr marL="1600200" indent="-228600" eaLnBrk="0" hangingPunct="0">
              <a:spcBef>
                <a:spcPct val="20000"/>
              </a:spcBef>
              <a:buChar char="–"/>
              <a:tabLst>
                <a:tab pos="222250" algn="l"/>
              </a:tabLst>
              <a:defRPr sz="2000">
                <a:solidFill>
                  <a:schemeClr val="tx1"/>
                </a:solidFill>
                <a:latin typeface="Garamond" pitchFamily="18" charset="0"/>
              </a:defRPr>
            </a:lvl4pPr>
            <a:lvl5pPr marL="2057400" indent="-228600" eaLnBrk="0" hangingPunct="0">
              <a:spcBef>
                <a:spcPct val="20000"/>
              </a:spcBef>
              <a:buClr>
                <a:schemeClr val="folHlink"/>
              </a:buClr>
              <a:buChar char="•"/>
              <a:tabLst>
                <a:tab pos="222250" algn="l"/>
              </a:tabLst>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tabLst>
                <a:tab pos="222250" algn="l"/>
              </a:tabLst>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tabLst>
                <a:tab pos="222250" algn="l"/>
              </a:tabLst>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tabLst>
                <a:tab pos="222250" algn="l"/>
              </a:tabLst>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tabLst>
                <a:tab pos="222250" algn="l"/>
              </a:tabLst>
              <a:defRPr sz="2000">
                <a:solidFill>
                  <a:schemeClr val="tx1"/>
                </a:solidFill>
                <a:latin typeface="Garamond" pitchFamily="18" charset="0"/>
              </a:defRPr>
            </a:lvl9pPr>
          </a:lstStyle>
          <a:p>
            <a:pPr algn="ctr" eaLnBrk="1" fontAlgn="base" hangingPunct="1">
              <a:spcBef>
                <a:spcPct val="0"/>
              </a:spcBef>
              <a:spcAft>
                <a:spcPct val="0"/>
              </a:spcAft>
              <a:buClrTx/>
              <a:buFontTx/>
              <a:buNone/>
            </a:pPr>
            <a:r>
              <a:rPr lang="en-GB" altLang="en-US" sz="2000" i="1" smtClean="0">
                <a:solidFill>
                  <a:srgbClr val="FFFF00"/>
                </a:solidFill>
              </a:rPr>
              <a:t>Helps at times of anxiety and stress”</a:t>
            </a:r>
            <a:endParaRPr lang="en-GB" altLang="en-US" sz="2000" smtClean="0">
              <a:solidFill>
                <a:srgbClr val="FFFF00"/>
              </a:solidFill>
            </a:endParaRPr>
          </a:p>
          <a:p>
            <a:pPr algn="ctr" eaLnBrk="1" fontAlgn="base" hangingPunct="1">
              <a:spcBef>
                <a:spcPct val="0"/>
              </a:spcBef>
              <a:spcAft>
                <a:spcPct val="0"/>
              </a:spcAft>
              <a:buClrTx/>
              <a:buFontTx/>
              <a:buNone/>
            </a:pPr>
            <a:r>
              <a:rPr lang="en-GB" altLang="en-US" sz="2000" i="1" smtClean="0">
                <a:solidFill>
                  <a:srgbClr val="FFFF00"/>
                </a:solidFill>
              </a:rPr>
              <a:t>“Improved posture”</a:t>
            </a:r>
            <a:endParaRPr lang="en-GB" altLang="en-US" sz="2000" smtClean="0">
              <a:solidFill>
                <a:srgbClr val="FFFF00"/>
              </a:solidFill>
            </a:endParaRPr>
          </a:p>
          <a:p>
            <a:pPr algn="ctr" eaLnBrk="1" fontAlgn="base" hangingPunct="1">
              <a:spcBef>
                <a:spcPct val="0"/>
              </a:spcBef>
              <a:spcAft>
                <a:spcPct val="0"/>
              </a:spcAft>
              <a:buClrTx/>
              <a:buFontTx/>
              <a:buNone/>
            </a:pPr>
            <a:r>
              <a:rPr lang="en-GB" altLang="en-US" sz="2000" i="1" smtClean="0">
                <a:solidFill>
                  <a:srgbClr val="FFFF00"/>
                </a:solidFill>
              </a:rPr>
              <a:t>“Eased trapped nerve pain”</a:t>
            </a:r>
            <a:endParaRPr lang="en-GB" altLang="en-US" sz="2000" smtClean="0">
              <a:solidFill>
                <a:srgbClr val="FFFF00"/>
              </a:solidFill>
            </a:endParaRPr>
          </a:p>
          <a:p>
            <a:pPr algn="ctr" eaLnBrk="1" fontAlgn="base" hangingPunct="1">
              <a:spcBef>
                <a:spcPct val="0"/>
              </a:spcBef>
              <a:spcAft>
                <a:spcPct val="0"/>
              </a:spcAft>
              <a:buClrTx/>
              <a:buFontTx/>
              <a:buNone/>
            </a:pPr>
            <a:r>
              <a:rPr lang="en-GB" altLang="en-US" sz="2000" i="1" smtClean="0">
                <a:solidFill>
                  <a:srgbClr val="FFFF00"/>
                </a:solidFill>
              </a:rPr>
              <a:t>“Non-strenuous activity that keeps me active”</a:t>
            </a:r>
            <a:endParaRPr lang="en-GB" altLang="en-US" sz="2000" smtClean="0">
              <a:solidFill>
                <a:srgbClr val="FFFF00"/>
              </a:solidFill>
            </a:endParaRPr>
          </a:p>
          <a:p>
            <a:pPr algn="ctr" eaLnBrk="1" fontAlgn="base" hangingPunct="1">
              <a:spcBef>
                <a:spcPct val="0"/>
              </a:spcBef>
              <a:spcAft>
                <a:spcPct val="0"/>
              </a:spcAft>
              <a:buClrTx/>
              <a:buFontTx/>
              <a:buNone/>
            </a:pPr>
            <a:r>
              <a:rPr lang="en-US" altLang="en-US" sz="2000" smtClean="0">
                <a:solidFill>
                  <a:srgbClr val="FFFF00"/>
                </a:solidFill>
              </a:rPr>
              <a:t>“</a:t>
            </a:r>
            <a:r>
              <a:rPr lang="en-US" altLang="en-US" sz="2000" i="1" smtClean="0">
                <a:solidFill>
                  <a:srgbClr val="FFFF00"/>
                </a:solidFill>
              </a:rPr>
              <a:t>A sense of being more centered or grounded in everyday life”</a:t>
            </a:r>
            <a:endParaRPr lang="en-GB" altLang="en-US" sz="2000" smtClean="0">
              <a:solidFill>
                <a:srgbClr val="FFFF00"/>
              </a:solidFill>
            </a:endParaRPr>
          </a:p>
          <a:p>
            <a:pPr algn="ctr" eaLnBrk="1" fontAlgn="base" hangingPunct="1">
              <a:spcBef>
                <a:spcPct val="0"/>
              </a:spcBef>
              <a:spcAft>
                <a:spcPct val="0"/>
              </a:spcAft>
              <a:buClrTx/>
              <a:buFontTx/>
              <a:buNone/>
            </a:pPr>
            <a:r>
              <a:rPr lang="en-GB" altLang="en-US" sz="2000" i="1" smtClean="0">
                <a:solidFill>
                  <a:srgbClr val="FFFF00"/>
                </a:solidFill>
              </a:rPr>
              <a:t>“Very helpful with movement, confidence, breathing, companionship, calmness and coordination.”</a:t>
            </a:r>
            <a:endParaRPr lang="en-GB" altLang="en-US" sz="2000" smtClean="0">
              <a:solidFill>
                <a:srgbClr val="FFFF00"/>
              </a:solidFill>
            </a:endParaRPr>
          </a:p>
          <a:p>
            <a:pPr algn="ctr" eaLnBrk="1" fontAlgn="base" hangingPunct="1">
              <a:spcBef>
                <a:spcPct val="0"/>
              </a:spcBef>
              <a:spcAft>
                <a:spcPct val="0"/>
              </a:spcAft>
              <a:buClrTx/>
              <a:buFontTx/>
              <a:buNone/>
            </a:pPr>
            <a:r>
              <a:rPr lang="en-US" altLang="en-US" sz="2000" i="1" smtClean="0">
                <a:solidFill>
                  <a:srgbClr val="FFFF00"/>
                </a:solidFill>
              </a:rPr>
              <a:t>“[Tai chi has] taken the pain away completely from knees. I couldn’t really drive a car before doing Tai chi. </a:t>
            </a:r>
          </a:p>
          <a:p>
            <a:pPr algn="ctr" eaLnBrk="1" fontAlgn="base" hangingPunct="1">
              <a:spcBef>
                <a:spcPct val="0"/>
              </a:spcBef>
              <a:spcAft>
                <a:spcPct val="0"/>
              </a:spcAft>
              <a:buClrTx/>
              <a:buFontTx/>
              <a:buNone/>
            </a:pPr>
            <a:r>
              <a:rPr lang="en-US" altLang="en-US" sz="2000" i="1" smtClean="0">
                <a:solidFill>
                  <a:srgbClr val="FFFF00"/>
                </a:solidFill>
              </a:rPr>
              <a:t>Walking was difficult and climbing stairs very difficult. I can [do] both with relative ease now.”</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sz="3600" dirty="0" smtClean="0">
                <a:solidFill>
                  <a:srgbClr val="FFFF00"/>
                </a:solidFill>
              </a:rPr>
              <a:t>Service User’s Experience of TMW</a:t>
            </a:r>
            <a:endParaRPr lang="en-GB" sz="3600" dirty="0">
              <a:solidFill>
                <a:srgbClr val="FFFF00"/>
              </a:solidFill>
            </a:endParaRPr>
          </a:p>
        </p:txBody>
      </p:sp>
      <p:sp>
        <p:nvSpPr>
          <p:cNvPr id="3" name="TextBox 2"/>
          <p:cNvSpPr txBox="1"/>
          <p:nvPr/>
        </p:nvSpPr>
        <p:spPr>
          <a:xfrm>
            <a:off x="1295403" y="1412881"/>
            <a:ext cx="8928100" cy="4801314"/>
          </a:xfrm>
          <a:prstGeom prst="rect">
            <a:avLst/>
          </a:prstGeom>
          <a:noFill/>
        </p:spPr>
        <p:txBody>
          <a:bodyPr>
            <a:spAutoFit/>
          </a:bodyPr>
          <a:lstStyle/>
          <a:p>
            <a:pPr fontAlgn="base">
              <a:spcBef>
                <a:spcPct val="0"/>
              </a:spcBef>
              <a:spcAft>
                <a:spcPct val="0"/>
              </a:spcAft>
              <a:defRPr/>
            </a:pPr>
            <a:r>
              <a:rPr lang="en-GB" dirty="0">
                <a:solidFill>
                  <a:srgbClr val="FFFF00"/>
                </a:solidFill>
              </a:rPr>
              <a:t>The following themes were identified from the TWM LTC Study post-course feedback:</a:t>
            </a:r>
          </a:p>
          <a:p>
            <a:pPr fontAlgn="base">
              <a:spcBef>
                <a:spcPct val="0"/>
              </a:spcBef>
              <a:spcAft>
                <a:spcPct val="0"/>
              </a:spcAft>
              <a:defRPr/>
            </a:pPr>
            <a:endParaRPr lang="en-GB"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Relaxation  / calming and a sense of peace</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Helps prior to bedtime and with sleep</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It was supportive and helpful meeting others</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A good introduction to starting exercise again</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Helpful with balance and flexibility / suppleness / less ‘tight’</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Understanding my limits and what parts of my body can actually do</a:t>
            </a:r>
          </a:p>
          <a:p>
            <a:pPr marL="285750" indent="-285750" fontAlgn="base">
              <a:spcBef>
                <a:spcPct val="0"/>
              </a:spcBef>
              <a:spcAft>
                <a:spcPct val="0"/>
              </a:spcAft>
              <a:buFont typeface="Arial" panose="020B0604020202020204" pitchFamily="34" charset="0"/>
              <a:buChar char="•"/>
              <a:defRPr/>
            </a:pPr>
            <a:endParaRPr lang="en-GB" i="1"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Helpful with my breathing </a:t>
            </a:r>
          </a:p>
          <a:p>
            <a:pPr marL="285750" indent="-285750" fontAlgn="base">
              <a:spcBef>
                <a:spcPct val="0"/>
              </a:spcBef>
              <a:spcAft>
                <a:spcPct val="0"/>
              </a:spcAft>
              <a:buFont typeface="Arial" panose="020B0604020202020204" pitchFamily="34" charset="0"/>
              <a:buChar char="•"/>
              <a:defRPr/>
            </a:pPr>
            <a:endParaRPr lang="en-GB" dirty="0">
              <a:solidFill>
                <a:srgbClr val="FFFFFF"/>
              </a:solidFill>
            </a:endParaRPr>
          </a:p>
          <a:p>
            <a:pPr marL="285750" indent="-285750" fontAlgn="base">
              <a:spcBef>
                <a:spcPct val="0"/>
              </a:spcBef>
              <a:spcAft>
                <a:spcPct val="0"/>
              </a:spcAft>
              <a:buFont typeface="Arial" panose="020B0604020202020204" pitchFamily="34" charset="0"/>
              <a:buChar char="•"/>
              <a:defRPr/>
            </a:pPr>
            <a:r>
              <a:rPr lang="en-GB" i="1" dirty="0">
                <a:solidFill>
                  <a:srgbClr val="FFFFFF"/>
                </a:solidFill>
              </a:rPr>
              <a:t>Being ‘mindful’ and ‘in the moment’</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295403" y="476373"/>
            <a:ext cx="10081684"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i="1" smtClean="0">
                <a:solidFill>
                  <a:srgbClr val="FFFF00"/>
                </a:solidFill>
              </a:rPr>
              <a:t>“…I….use the Tai Chi to calm myself down and its, whether it is making a gap in your anger or taking your mind away from it all.  You need to concentrate to do Tai Chi …”</a:t>
            </a:r>
            <a:endParaRPr lang="en-GB" altLang="en-US" sz="1800" smtClean="0">
              <a:solidFill>
                <a:srgbClr val="FFFF00"/>
              </a:solidFill>
            </a:endParaRPr>
          </a:p>
        </p:txBody>
      </p:sp>
      <p:sp>
        <p:nvSpPr>
          <p:cNvPr id="20483" name="Rectangle 3"/>
          <p:cNvSpPr>
            <a:spLocks noChangeArrowheads="1"/>
          </p:cNvSpPr>
          <p:nvPr/>
        </p:nvSpPr>
        <p:spPr bwMode="auto">
          <a:xfrm>
            <a:off x="1214969" y="1700213"/>
            <a:ext cx="98890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i="1" smtClean="0">
                <a:solidFill>
                  <a:srgbClr val="FFFF00"/>
                </a:solidFill>
              </a:rPr>
              <a:t>…it just seems to be focused more on the way you stand and your body, your posture and your body when you do the Tai Chi</a:t>
            </a:r>
            <a:r>
              <a:rPr lang="en-GB" altLang="en-US" sz="1800" smtClean="0">
                <a:solidFill>
                  <a:srgbClr val="FFFF00"/>
                </a:solidFill>
              </a:rPr>
              <a:t> …”</a:t>
            </a:r>
          </a:p>
        </p:txBody>
      </p:sp>
      <p:sp>
        <p:nvSpPr>
          <p:cNvPr id="20484" name="Rectangle 4"/>
          <p:cNvSpPr>
            <a:spLocks noChangeArrowheads="1"/>
          </p:cNvSpPr>
          <p:nvPr/>
        </p:nvSpPr>
        <p:spPr bwMode="auto">
          <a:xfrm>
            <a:off x="1214969" y="2848098"/>
            <a:ext cx="988906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i="1" smtClean="0">
                <a:solidFill>
                  <a:srgbClr val="FFFF00"/>
                </a:solidFill>
              </a:rPr>
              <a:t>“…It did help with the balance problems…….after I’d done the Tai Chi, when I’d finished the course, before I’d finished the course, my balance is a lot better</a:t>
            </a:r>
            <a:r>
              <a:rPr lang="en-GB" altLang="en-US" sz="1800" smtClean="0">
                <a:solidFill>
                  <a:srgbClr val="FFFF00"/>
                </a:solidFill>
              </a:rPr>
              <a:t> …”</a:t>
            </a:r>
          </a:p>
        </p:txBody>
      </p:sp>
      <p:sp>
        <p:nvSpPr>
          <p:cNvPr id="20485" name="Rectangle 5"/>
          <p:cNvSpPr>
            <a:spLocks noChangeArrowheads="1"/>
          </p:cNvSpPr>
          <p:nvPr/>
        </p:nvSpPr>
        <p:spPr bwMode="auto">
          <a:xfrm>
            <a:off x="1282701" y="3860807"/>
            <a:ext cx="1075266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i="1" smtClean="0">
                <a:solidFill>
                  <a:srgbClr val="FFFF00"/>
                </a:solidFill>
              </a:rPr>
              <a:t>“…I found it was very, helped me to relax, it was very calming, and the first thing I started doing, because as I say I got a lot of stiffness in my right hand or my right hand side since my stroke and I find that would ease that…”</a:t>
            </a:r>
            <a:r>
              <a:rPr lang="en-GB" altLang="en-US" sz="1800" smtClean="0">
                <a:solidFill>
                  <a:srgbClr val="FFFF00"/>
                </a:solidFill>
              </a:rPr>
              <a:t> </a:t>
            </a:r>
          </a:p>
        </p:txBody>
      </p:sp>
      <p:sp>
        <p:nvSpPr>
          <p:cNvPr id="20486" name="Rectangle 6"/>
          <p:cNvSpPr>
            <a:spLocks noChangeArrowheads="1"/>
          </p:cNvSpPr>
          <p:nvPr/>
        </p:nvSpPr>
        <p:spPr bwMode="auto">
          <a:xfrm>
            <a:off x="1255187" y="5229287"/>
            <a:ext cx="101621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1800" i="1" smtClean="0">
                <a:solidFill>
                  <a:srgbClr val="FFFF00"/>
                </a:solidFill>
              </a:rPr>
              <a:t>“…What I found with the Tai Chi was that it gave me…something to use to calm down all the panic…..I use the Tai Chi as a break and say ‘OK I’m going to take 20 minutes out go through the sequence, calm myself down…’</a:t>
            </a:r>
            <a:r>
              <a:rPr lang="en-GB" altLang="en-US" sz="1800" smtClean="0">
                <a:solidFill>
                  <a:srgbClr val="FFFF00"/>
                </a:solidFill>
              </a:rPr>
              <a:t> </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4417" y="188998"/>
            <a:ext cx="10972800" cy="941387"/>
          </a:xfrm>
        </p:spPr>
        <p:txBody>
          <a:bodyPr/>
          <a:lstStyle/>
          <a:p>
            <a:pPr>
              <a:defRPr/>
            </a:pPr>
            <a:r>
              <a:rPr lang="en-GB" sz="3600" u="sng" dirty="0" smtClean="0">
                <a:solidFill>
                  <a:srgbClr val="FFFF00"/>
                </a:solidFill>
              </a:rPr>
              <a:t>Summary and Conclusions</a:t>
            </a:r>
            <a:endParaRPr lang="en-GB" sz="3600" u="sng" dirty="0">
              <a:solidFill>
                <a:srgbClr val="FFFF00"/>
              </a:solidFill>
            </a:endParaRPr>
          </a:p>
        </p:txBody>
      </p:sp>
      <p:sp>
        <p:nvSpPr>
          <p:cNvPr id="21507" name="TextBox 3"/>
          <p:cNvSpPr txBox="1">
            <a:spLocks noChangeArrowheads="1"/>
          </p:cNvSpPr>
          <p:nvPr/>
        </p:nvSpPr>
        <p:spPr bwMode="auto">
          <a:xfrm>
            <a:off x="912335" y="1052555"/>
            <a:ext cx="10367433"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 typeface="Wingdings" pitchFamily="2" charset="2"/>
              <a:buChar char="ü"/>
            </a:pPr>
            <a:r>
              <a:rPr lang="en-GB" altLang="en-US" sz="1800" smtClean="0">
                <a:solidFill>
                  <a:srgbClr val="FFFF00"/>
                </a:solidFill>
              </a:rPr>
              <a:t>TMW present a structured, systematic and evidence based approach to the application of ‘embodied mindfulness’ to Long Term Conditions</a:t>
            </a:r>
          </a:p>
          <a:p>
            <a:pPr eaLnBrk="1" fontAlgn="base" hangingPunct="1">
              <a:spcBef>
                <a:spcPct val="0"/>
              </a:spcBef>
              <a:spcAft>
                <a:spcPct val="0"/>
              </a:spcAft>
              <a:buClrTx/>
              <a:buFont typeface="Wingdings" pitchFamily="2" charset="2"/>
              <a:buChar char="ü"/>
            </a:pPr>
            <a:endParaRPr lang="en-GB" altLang="en-US" sz="1800" smtClean="0">
              <a:solidFill>
                <a:srgbClr val="FFFF00"/>
              </a:solidFill>
            </a:endParaRPr>
          </a:p>
          <a:p>
            <a:pPr eaLnBrk="1" fontAlgn="base" hangingPunct="1">
              <a:spcBef>
                <a:spcPct val="0"/>
              </a:spcBef>
              <a:spcAft>
                <a:spcPct val="0"/>
              </a:spcAft>
              <a:buClrTx/>
              <a:buFont typeface="Wingdings" pitchFamily="2" charset="2"/>
              <a:buChar char="ü"/>
            </a:pPr>
            <a:r>
              <a:rPr lang="en-GB" altLang="en-US" sz="1800" smtClean="0">
                <a:solidFill>
                  <a:srgbClr val="FFFF00"/>
                </a:solidFill>
              </a:rPr>
              <a:t>The evidence from repeated studies demonstrate both statistical and clinical improvements in terms of movement, balance, stability, fatigue, mood and overall ‘participation’</a:t>
            </a:r>
          </a:p>
          <a:p>
            <a:pPr eaLnBrk="1" fontAlgn="base" hangingPunct="1">
              <a:spcBef>
                <a:spcPct val="0"/>
              </a:spcBef>
              <a:spcAft>
                <a:spcPct val="0"/>
              </a:spcAft>
              <a:buClrTx/>
              <a:buFont typeface="Wingdings" pitchFamily="2" charset="2"/>
              <a:buChar char="ü"/>
            </a:pPr>
            <a:endParaRPr lang="en-GB" altLang="en-US" sz="1800" smtClean="0">
              <a:solidFill>
                <a:srgbClr val="FFFF00"/>
              </a:solidFill>
            </a:endParaRPr>
          </a:p>
          <a:p>
            <a:pPr eaLnBrk="1" fontAlgn="base" hangingPunct="1">
              <a:spcBef>
                <a:spcPct val="0"/>
              </a:spcBef>
              <a:spcAft>
                <a:spcPct val="0"/>
              </a:spcAft>
              <a:buClrTx/>
              <a:buFont typeface="Wingdings" pitchFamily="2" charset="2"/>
              <a:buChar char="ü"/>
            </a:pPr>
            <a:r>
              <a:rPr lang="en-GB" altLang="en-US" sz="1800" smtClean="0">
                <a:solidFill>
                  <a:srgbClr val="FFFF00"/>
                </a:solidFill>
              </a:rPr>
              <a:t>Service users own self-reports and narratives indicate that this is perceived as a helpful, supportive and effective intervention</a:t>
            </a:r>
          </a:p>
          <a:p>
            <a:pPr eaLnBrk="1" fontAlgn="base" hangingPunct="1">
              <a:spcBef>
                <a:spcPct val="0"/>
              </a:spcBef>
              <a:spcAft>
                <a:spcPct val="0"/>
              </a:spcAft>
              <a:buClrTx/>
              <a:buFont typeface="Wingdings" pitchFamily="2" charset="2"/>
              <a:buChar char="ü"/>
            </a:pPr>
            <a:endParaRPr lang="en-GB" altLang="en-US" sz="1800" smtClean="0">
              <a:solidFill>
                <a:srgbClr val="FFFF00"/>
              </a:solidFill>
            </a:endParaRPr>
          </a:p>
          <a:p>
            <a:pPr eaLnBrk="1" fontAlgn="base" hangingPunct="1">
              <a:spcBef>
                <a:spcPct val="0"/>
              </a:spcBef>
              <a:spcAft>
                <a:spcPct val="0"/>
              </a:spcAft>
              <a:buClrTx/>
              <a:buFont typeface="Wingdings" pitchFamily="2" charset="2"/>
              <a:buChar char="ü"/>
            </a:pPr>
            <a:r>
              <a:rPr lang="en-GB" altLang="en-US" sz="1800" smtClean="0">
                <a:solidFill>
                  <a:srgbClr val="FFFF00"/>
                </a:solidFill>
              </a:rPr>
              <a:t>The study demonstrates effectiveness across a wide age range with individuals presenting with very different long term health conditions</a:t>
            </a:r>
          </a:p>
        </p:txBody>
      </p:sp>
      <p:sp>
        <p:nvSpPr>
          <p:cNvPr id="5" name="TextBox 4"/>
          <p:cNvSpPr txBox="1"/>
          <p:nvPr/>
        </p:nvSpPr>
        <p:spPr>
          <a:xfrm>
            <a:off x="624420" y="4508500"/>
            <a:ext cx="2495549" cy="369888"/>
          </a:xfrm>
          <a:prstGeom prst="rect">
            <a:avLst/>
          </a:prstGeom>
          <a:noFill/>
        </p:spPr>
        <p:txBody>
          <a:bodyPr>
            <a:spAutoFit/>
          </a:bodyPr>
          <a:lstStyle/>
          <a:p>
            <a:pPr fontAlgn="base">
              <a:spcBef>
                <a:spcPct val="0"/>
              </a:spcBef>
              <a:spcAft>
                <a:spcPct val="0"/>
              </a:spcAft>
              <a:defRPr/>
            </a:pPr>
            <a:r>
              <a:rPr lang="en-GB" b="1" dirty="0">
                <a:solidFill>
                  <a:srgbClr val="FFFF00"/>
                </a:solidFill>
                <a:effectLst>
                  <a:outerShdw blurRad="38100" dist="38100" dir="2700000" algn="tl">
                    <a:srgbClr val="000000">
                      <a:alpha val="43137"/>
                    </a:srgbClr>
                  </a:outerShdw>
                </a:effectLst>
              </a:rPr>
              <a:t>Therefore:</a:t>
            </a:r>
          </a:p>
        </p:txBody>
      </p:sp>
      <p:sp>
        <p:nvSpPr>
          <p:cNvPr id="6" name="TextBox 5"/>
          <p:cNvSpPr txBox="1"/>
          <p:nvPr/>
        </p:nvSpPr>
        <p:spPr>
          <a:xfrm>
            <a:off x="912287" y="4878431"/>
            <a:ext cx="9791700" cy="1200329"/>
          </a:xfrm>
          <a:prstGeom prst="rect">
            <a:avLst/>
          </a:prstGeom>
          <a:noFill/>
        </p:spPr>
        <p:txBody>
          <a:bodyPr>
            <a:spAutoFit/>
          </a:bodyPr>
          <a:lstStyle/>
          <a:p>
            <a:pPr algn="ctr" fontAlgn="base">
              <a:spcBef>
                <a:spcPct val="0"/>
              </a:spcBef>
              <a:spcAft>
                <a:spcPct val="0"/>
              </a:spcAft>
              <a:defRPr/>
            </a:pPr>
            <a:r>
              <a:rPr lang="en-GB" sz="2400" b="1" dirty="0">
                <a:solidFill>
                  <a:srgbClr val="FFFF00"/>
                </a:solidFill>
                <a:effectLst>
                  <a:outerShdw blurRad="38100" dist="38100" dir="2700000" algn="tl">
                    <a:srgbClr val="000000">
                      <a:alpha val="43137"/>
                    </a:srgbClr>
                  </a:outerShdw>
                </a:effectLst>
              </a:rPr>
              <a:t>TMW offers an evidence based, cost effective, clinical and psychologically significant contribution to Long Term Condition Management (physical and mental health) , valued by the service users.</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Finally</a:t>
            </a:r>
            <a:endParaRPr lang="en-GB" dirty="0"/>
          </a:p>
        </p:txBody>
      </p:sp>
      <p:sp>
        <p:nvSpPr>
          <p:cNvPr id="22531" name="Rectangle 2"/>
          <p:cNvSpPr>
            <a:spLocks noChangeArrowheads="1"/>
          </p:cNvSpPr>
          <p:nvPr/>
        </p:nvSpPr>
        <p:spPr bwMode="auto">
          <a:xfrm>
            <a:off x="2544235" y="2060597"/>
            <a:ext cx="787188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Tx/>
              <a:buNone/>
            </a:pPr>
            <a:r>
              <a:rPr lang="en-GB" altLang="en-US" sz="2800" i="1" smtClean="0">
                <a:solidFill>
                  <a:srgbClr val="FFFF00"/>
                </a:solidFill>
              </a:rPr>
              <a:t>“…Well I think its certainly three months since I’ve finished the eight week course and, yeah, it does change you, change you for the better.  Yes its good…”</a:t>
            </a:r>
            <a:endParaRPr lang="en-GB" altLang="en-US" sz="2800" smtClean="0">
              <a:solidFill>
                <a:srgbClr val="FFFF00"/>
              </a:solidFill>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7375" y="870015"/>
            <a:ext cx="9188388" cy="2031325"/>
          </a:xfrm>
          <a:prstGeom prst="rect">
            <a:avLst/>
          </a:prstGeom>
        </p:spPr>
        <p:txBody>
          <a:bodyPr wrap="square">
            <a:spAutoFit/>
          </a:bodyPr>
          <a:lstStyle/>
          <a:p>
            <a:r>
              <a:rPr lang="en-GB" dirty="0"/>
              <a:t>At our conference he will be talking about the psychobiosocial impact of dementia, the neuropsychology and neurobiology of dementia and the manner in which  Tai Chi Movement for Wellbeing can provide support across different functional systems (physical, physiological, cognitive, sensory, emotional and behavioural).</a:t>
            </a:r>
          </a:p>
          <a:p>
            <a:r>
              <a:rPr lang="en-GB" dirty="0"/>
              <a:t>He will  present research evidence for the efficacy of the approach which will link with Richard Farmer's presentation and workshop.</a:t>
            </a:r>
          </a:p>
        </p:txBody>
      </p:sp>
    </p:spTree>
    <p:extLst>
      <p:ext uri="{BB962C8B-B14F-4D97-AF65-F5344CB8AC3E}">
        <p14:creationId xmlns:p14="http://schemas.microsoft.com/office/powerpoint/2010/main" val="2774535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u="sng" dirty="0">
                <a:latin typeface="Calibri" panose="020F0502020204030204" pitchFamily="34" charset="0"/>
              </a:rPr>
              <a:t>The effects of a Multimodal Intervention on Outcomes of Persons With Early-Stage </a:t>
            </a:r>
            <a:r>
              <a:rPr lang="en-GB" sz="3200" b="1" u="sng" dirty="0" smtClean="0">
                <a:latin typeface="Calibri" panose="020F0502020204030204" pitchFamily="34" charset="0"/>
              </a:rPr>
              <a:t>Dementia </a:t>
            </a:r>
            <a:r>
              <a:rPr lang="en-GB" sz="3200" b="1" i="1" u="sng" dirty="0" smtClean="0">
                <a:latin typeface="Calibri" panose="020F0502020204030204" pitchFamily="34" charset="0"/>
              </a:rPr>
              <a:t>(</a:t>
            </a:r>
            <a:r>
              <a:rPr lang="en-GB" sz="3200" b="1" i="1" u="sng" dirty="0" err="1" smtClean="0">
                <a:latin typeface="Calibri" panose="020F0502020204030204" pitchFamily="34" charset="0"/>
              </a:rPr>
              <a:t>Burgener</a:t>
            </a:r>
            <a:r>
              <a:rPr lang="en-GB" sz="3200" b="1" i="1" u="sng" dirty="0">
                <a:latin typeface="Calibri" panose="020F0502020204030204" pitchFamily="34" charset="0"/>
              </a:rPr>
              <a:t>, </a:t>
            </a:r>
            <a:r>
              <a:rPr lang="en-GB" sz="3200" b="1" i="1" u="sng" dirty="0" smtClean="0">
                <a:latin typeface="Calibri" panose="020F0502020204030204" pitchFamily="34" charset="0"/>
              </a:rPr>
              <a:t>Yang, Gilbert</a:t>
            </a:r>
            <a:r>
              <a:rPr lang="en-GB" sz="3200" b="1" i="1" u="sng" dirty="0">
                <a:latin typeface="Calibri" panose="020F0502020204030204" pitchFamily="34" charset="0"/>
              </a:rPr>
              <a:t>, </a:t>
            </a:r>
            <a:r>
              <a:rPr lang="en-GB" sz="3200" b="1" i="1" u="sng" dirty="0" err="1" smtClean="0">
                <a:latin typeface="Calibri" panose="020F0502020204030204" pitchFamily="34" charset="0"/>
              </a:rPr>
              <a:t>Yant</a:t>
            </a:r>
            <a:r>
              <a:rPr lang="en-GB" sz="3200" b="1" i="1" u="sng" dirty="0">
                <a:latin typeface="Calibri" panose="020F0502020204030204" pitchFamily="34" charset="0"/>
              </a:rPr>
              <a:t>, </a:t>
            </a:r>
            <a:r>
              <a:rPr lang="en-GB" sz="3200" b="1" i="1" u="sng" dirty="0" smtClean="0">
                <a:latin typeface="Calibri" panose="020F0502020204030204" pitchFamily="34" charset="0"/>
              </a:rPr>
              <a:t>2008)</a:t>
            </a:r>
            <a:endParaRPr lang="en-GB" sz="3200" i="1" u="sng" dirty="0">
              <a:latin typeface="Calibri" panose="020F0502020204030204" pitchFamily="34" charset="0"/>
            </a:endParaRPr>
          </a:p>
        </p:txBody>
      </p:sp>
      <p:sp>
        <p:nvSpPr>
          <p:cNvPr id="3" name="Content Placeholder 2"/>
          <p:cNvSpPr>
            <a:spLocks noGrp="1"/>
          </p:cNvSpPr>
          <p:nvPr>
            <p:ph idx="1"/>
          </p:nvPr>
        </p:nvSpPr>
        <p:spPr>
          <a:xfrm>
            <a:off x="433756" y="2293495"/>
            <a:ext cx="11324493" cy="3826413"/>
          </a:xfrm>
        </p:spPr>
        <p:txBody>
          <a:bodyPr>
            <a:normAutofit/>
          </a:bodyPr>
          <a:lstStyle/>
          <a:p>
            <a:r>
              <a:rPr lang="en-GB" sz="3400" dirty="0" smtClean="0"/>
              <a:t> Non-pharmacological </a:t>
            </a:r>
            <a:r>
              <a:rPr lang="en-GB" sz="3400" dirty="0"/>
              <a:t>interventions initiated early in dementias have the potential to improve outcomes, including cognition and functional ability. </a:t>
            </a:r>
          </a:p>
          <a:p>
            <a:pPr lvl="0"/>
            <a:r>
              <a:rPr lang="en-GB" sz="3400" dirty="0"/>
              <a:t>The intervention consisted of </a:t>
            </a:r>
            <a:r>
              <a:rPr lang="en-GB" sz="3400" dirty="0" smtClean="0"/>
              <a:t>Tai Chi </a:t>
            </a:r>
            <a:r>
              <a:rPr lang="en-GB" sz="3400" dirty="0"/>
              <a:t>exercises, CBT and support group participation </a:t>
            </a:r>
          </a:p>
          <a:p>
            <a:pPr marL="0" indent="0">
              <a:buNone/>
            </a:pPr>
            <a:endParaRPr lang="en-GB" u="sng" dirty="0" smtClean="0"/>
          </a:p>
          <a:p>
            <a:endParaRPr lang="en-GB" dirty="0"/>
          </a:p>
        </p:txBody>
      </p:sp>
    </p:spTree>
    <p:extLst>
      <p:ext uri="{BB962C8B-B14F-4D97-AF65-F5344CB8AC3E}">
        <p14:creationId xmlns:p14="http://schemas.microsoft.com/office/powerpoint/2010/main" val="2424865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9797" y="436560"/>
            <a:ext cx="11044311" cy="5740865"/>
          </a:xfrm>
        </p:spPr>
        <p:txBody>
          <a:bodyPr>
            <a:normAutofit/>
          </a:bodyPr>
          <a:lstStyle/>
          <a:p>
            <a:pPr marL="0" lvl="0" indent="0">
              <a:buNone/>
            </a:pPr>
            <a:endParaRPr lang="en-GB" sz="3200" b="1" u="sng" dirty="0" smtClean="0"/>
          </a:p>
          <a:p>
            <a:pPr marL="0" lvl="0" indent="0">
              <a:buNone/>
            </a:pPr>
            <a:r>
              <a:rPr lang="en-GB" sz="3200" b="1" u="sng" dirty="0" smtClean="0"/>
              <a:t>Results</a:t>
            </a:r>
          </a:p>
          <a:p>
            <a:pPr lvl="0"/>
            <a:r>
              <a:rPr lang="en-GB" b="1" dirty="0"/>
              <a:t>Mini Mental State Examination</a:t>
            </a:r>
            <a:r>
              <a:rPr lang="en-GB" dirty="0"/>
              <a:t>: significant </a:t>
            </a:r>
            <a:r>
              <a:rPr lang="en-GB" dirty="0" smtClean="0"/>
              <a:t>difference for treatment group, </a:t>
            </a:r>
            <a:r>
              <a:rPr lang="en-GB" dirty="0"/>
              <a:t>the control group subjects the scores declined. No significant differences were found at baseline</a:t>
            </a:r>
          </a:p>
          <a:p>
            <a:pPr lvl="0"/>
            <a:r>
              <a:rPr lang="en-GB" b="1" dirty="0"/>
              <a:t>Balance measures</a:t>
            </a:r>
            <a:r>
              <a:rPr lang="en-GB" dirty="0"/>
              <a:t>: treatment group scores increased following the first 20 week of intervention and control group scores </a:t>
            </a:r>
            <a:r>
              <a:rPr lang="en-GB" dirty="0" smtClean="0"/>
              <a:t>declined </a:t>
            </a:r>
            <a:endParaRPr lang="en-GB" b="1" u="sng" dirty="0" smtClean="0"/>
          </a:p>
          <a:p>
            <a:pPr lvl="0"/>
            <a:r>
              <a:rPr lang="en-GB" b="1" dirty="0" smtClean="0"/>
              <a:t>Self </a:t>
            </a:r>
            <a:r>
              <a:rPr lang="en-GB" b="1" dirty="0"/>
              <a:t>Esteem </a:t>
            </a:r>
            <a:r>
              <a:rPr lang="en-GB" b="1" dirty="0" smtClean="0"/>
              <a:t>Scale:</a:t>
            </a:r>
            <a:r>
              <a:rPr lang="en-GB" dirty="0" smtClean="0"/>
              <a:t> </a:t>
            </a:r>
            <a:r>
              <a:rPr lang="en-GB" dirty="0"/>
              <a:t>between group differences were evident, treatment group scores increased slightly and control group scores declined </a:t>
            </a:r>
          </a:p>
          <a:p>
            <a:pPr lvl="0"/>
            <a:r>
              <a:rPr lang="en-GB" b="1" dirty="0"/>
              <a:t>Depression: </a:t>
            </a:r>
            <a:r>
              <a:rPr lang="en-GB" dirty="0"/>
              <a:t>non-significant stabilisation effect was found, treatment group subjects increased by 0.4 and control group increased by 0.9 on the Geriatric Depression </a:t>
            </a:r>
            <a:r>
              <a:rPr lang="en-GB" dirty="0" smtClean="0"/>
              <a:t>Scale</a:t>
            </a:r>
            <a:endParaRPr lang="en-GB" dirty="0"/>
          </a:p>
        </p:txBody>
      </p:sp>
    </p:spTree>
    <p:extLst>
      <p:ext uri="{BB962C8B-B14F-4D97-AF65-F5344CB8AC3E}">
        <p14:creationId xmlns:p14="http://schemas.microsoft.com/office/powerpoint/2010/main" val="1364008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p:spPr>
        <p:txBody>
          <a:bodyPr>
            <a:normAutofit fontScale="90000"/>
          </a:bodyPr>
          <a:lstStyle/>
          <a:p>
            <a:r>
              <a:rPr lang="en-GB" sz="2900" b="1" u="sng" dirty="0" smtClean="0">
                <a:solidFill>
                  <a:prstClr val="black"/>
                </a:solidFill>
              </a:rPr>
              <a:t/>
            </a:r>
            <a:br>
              <a:rPr lang="en-GB" sz="2900" b="1" u="sng" dirty="0" smtClean="0">
                <a:solidFill>
                  <a:prstClr val="black"/>
                </a:solidFill>
              </a:rPr>
            </a:br>
            <a:r>
              <a:rPr lang="en-GB" sz="3600" u="sng" dirty="0">
                <a:solidFill>
                  <a:prstClr val="black"/>
                </a:solidFill>
              </a:rPr>
              <a:t/>
            </a:r>
            <a:br>
              <a:rPr lang="en-GB" sz="3600" u="sng" dirty="0">
                <a:solidFill>
                  <a:prstClr val="black"/>
                </a:solidFill>
              </a:rPr>
            </a:br>
            <a:r>
              <a:rPr lang="en-GB" sz="3600" b="1" u="sng" dirty="0" smtClean="0">
                <a:solidFill>
                  <a:prstClr val="black"/>
                </a:solidFill>
                <a:latin typeface="Calibri" panose="020F0502020204030204" pitchFamily="34" charset="0"/>
              </a:rPr>
              <a:t>Reducing </a:t>
            </a:r>
            <a:r>
              <a:rPr lang="en-GB" sz="3600" b="1" u="sng" dirty="0">
                <a:solidFill>
                  <a:prstClr val="black"/>
                </a:solidFill>
                <a:latin typeface="Calibri" panose="020F0502020204030204" pitchFamily="34" charset="0"/>
              </a:rPr>
              <a:t>Disability in Alzheimer’s disease (RDAD) An evidence-Based Exercise and Behaviour Management Program for Dementia Care </a:t>
            </a:r>
            <a:r>
              <a:rPr lang="en-GB" sz="3600" b="1" i="1" u="sng" dirty="0">
                <a:solidFill>
                  <a:prstClr val="black"/>
                </a:solidFill>
                <a:latin typeface="Calibri" panose="020F0502020204030204" pitchFamily="34" charset="0"/>
              </a:rPr>
              <a:t>(Logsdon, Teri, 2010)</a:t>
            </a:r>
            <a:r>
              <a:rPr lang="en-GB" sz="4000" i="1" dirty="0">
                <a:solidFill>
                  <a:prstClr val="black"/>
                </a:solidFill>
              </a:rPr>
              <a:t/>
            </a:r>
            <a:br>
              <a:rPr lang="en-GB" sz="4000" i="1" dirty="0">
                <a:solidFill>
                  <a:prstClr val="black"/>
                </a:solidFill>
              </a:rPr>
            </a:br>
            <a:endParaRPr lang="en-GB" i="1" dirty="0"/>
          </a:p>
        </p:txBody>
      </p:sp>
      <p:sp>
        <p:nvSpPr>
          <p:cNvPr id="3" name="Content Placeholder 2"/>
          <p:cNvSpPr>
            <a:spLocks noGrp="1"/>
          </p:cNvSpPr>
          <p:nvPr>
            <p:ph idx="1"/>
          </p:nvPr>
        </p:nvSpPr>
        <p:spPr>
          <a:xfrm>
            <a:off x="377485" y="2672861"/>
            <a:ext cx="11437035" cy="2855742"/>
          </a:xfrm>
        </p:spPr>
        <p:txBody>
          <a:bodyPr>
            <a:normAutofit/>
          </a:bodyPr>
          <a:lstStyle/>
          <a:p>
            <a:pPr lvl="0"/>
            <a:r>
              <a:rPr lang="en-GB" u="sng" dirty="0"/>
              <a:t>The exercise component </a:t>
            </a:r>
            <a:r>
              <a:rPr lang="en-GB" dirty="0"/>
              <a:t>of the RDAD included an </a:t>
            </a:r>
            <a:r>
              <a:rPr lang="en-GB" dirty="0" smtClean="0"/>
              <a:t>individualised </a:t>
            </a:r>
            <a:r>
              <a:rPr lang="en-GB" dirty="0"/>
              <a:t>plan of endurance activity(walking), strength training, balance and flexibility exercises for 30 minutes of practising most days of the week. </a:t>
            </a:r>
            <a:endParaRPr lang="en-GB" dirty="0" smtClean="0"/>
          </a:p>
          <a:p>
            <a:pPr marL="0" lvl="0" indent="0">
              <a:buNone/>
            </a:pPr>
            <a:endParaRPr lang="en-GB" dirty="0"/>
          </a:p>
          <a:p>
            <a:pPr lvl="0"/>
            <a:r>
              <a:rPr lang="en-GB" u="sng" dirty="0"/>
              <a:t>The behaviour management component </a:t>
            </a:r>
            <a:r>
              <a:rPr lang="en-GB" dirty="0"/>
              <a:t>taught caregivers strategies to reduce behavioural and mood </a:t>
            </a:r>
            <a:r>
              <a:rPr lang="en-GB" dirty="0" smtClean="0"/>
              <a:t>disturbances</a:t>
            </a:r>
          </a:p>
          <a:p>
            <a:pPr marL="0" indent="0">
              <a:buNone/>
            </a:pPr>
            <a:endParaRPr lang="en-GB" u="sng" dirty="0"/>
          </a:p>
        </p:txBody>
      </p:sp>
    </p:spTree>
    <p:extLst>
      <p:ext uri="{BB962C8B-B14F-4D97-AF65-F5344CB8AC3E}">
        <p14:creationId xmlns:p14="http://schemas.microsoft.com/office/powerpoint/2010/main" val="2648752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165" y="478764"/>
            <a:ext cx="10903635" cy="5698661"/>
          </a:xfrm>
        </p:spPr>
        <p:txBody>
          <a:bodyPr>
            <a:normAutofit/>
          </a:bodyPr>
          <a:lstStyle/>
          <a:p>
            <a:pPr lvl="0"/>
            <a:endParaRPr lang="en-GB" dirty="0" smtClean="0"/>
          </a:p>
          <a:p>
            <a:pPr marL="0" indent="0">
              <a:buNone/>
            </a:pPr>
            <a:r>
              <a:rPr lang="en-GB" u="sng" dirty="0"/>
              <a:t>Results</a:t>
            </a:r>
          </a:p>
          <a:p>
            <a:r>
              <a:rPr lang="en-GB" dirty="0"/>
              <a:t>RDAD patients exercised significantly more, had significantly fewer restricted activity days and improved significantly more on physical functioning and depression compared to the  control group</a:t>
            </a:r>
          </a:p>
          <a:p>
            <a:pPr lvl="0"/>
            <a:r>
              <a:rPr lang="en-GB" dirty="0" smtClean="0"/>
              <a:t>24 </a:t>
            </a:r>
            <a:r>
              <a:rPr lang="en-GB" dirty="0"/>
              <a:t>month follow </a:t>
            </a:r>
            <a:r>
              <a:rPr lang="en-GB" dirty="0" smtClean="0"/>
              <a:t>up </a:t>
            </a:r>
            <a:r>
              <a:rPr lang="en-GB" dirty="0"/>
              <a:t>highlighted that changes in physical activity were maintained and additional improvements in mobility </a:t>
            </a:r>
            <a:r>
              <a:rPr lang="en-GB" dirty="0" smtClean="0"/>
              <a:t>occurred in subjects receiving RDAD</a:t>
            </a:r>
            <a:endParaRPr lang="en-GB" dirty="0"/>
          </a:p>
          <a:p>
            <a:pPr lvl="0"/>
            <a:r>
              <a:rPr lang="en-GB" dirty="0"/>
              <a:t>With patients entering the study with higher levels of depression, significant improvements in depression were maintained at 24 months</a:t>
            </a:r>
          </a:p>
          <a:p>
            <a:endParaRPr lang="en-GB" dirty="0"/>
          </a:p>
        </p:txBody>
      </p:sp>
    </p:spTree>
    <p:extLst>
      <p:ext uri="{BB962C8B-B14F-4D97-AF65-F5344CB8AC3E}">
        <p14:creationId xmlns:p14="http://schemas.microsoft.com/office/powerpoint/2010/main" val="3182016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09402" y="643176"/>
            <a:ext cx="6967613" cy="954107"/>
          </a:xfrm>
          <a:prstGeom prst="rect">
            <a:avLst/>
          </a:prstGeom>
        </p:spPr>
        <p:txBody>
          <a:bodyPr wrap="none">
            <a:spAutoFit/>
          </a:bodyPr>
          <a:lstStyle/>
          <a:p>
            <a:pPr algn="ctr"/>
            <a:r>
              <a:rPr lang="en-GB" sz="2800" b="1" i="1" dirty="0"/>
              <a:t>Long-term conditions and </a:t>
            </a:r>
            <a:r>
              <a:rPr lang="en-GB" sz="2800" b="1" i="1" dirty="0" smtClean="0"/>
              <a:t>multi-morbidity –</a:t>
            </a:r>
          </a:p>
          <a:p>
            <a:pPr algn="ctr"/>
            <a:r>
              <a:rPr lang="en-GB" sz="2800" b="1" i="1" dirty="0" smtClean="0"/>
              <a:t> (Kings fund website)</a:t>
            </a:r>
            <a:endParaRPr lang="en-GB" sz="2800" b="1" i="1" dirty="0"/>
          </a:p>
        </p:txBody>
      </p:sp>
      <p:sp>
        <p:nvSpPr>
          <p:cNvPr id="3" name="Rectangle 2"/>
          <p:cNvSpPr/>
          <p:nvPr/>
        </p:nvSpPr>
        <p:spPr>
          <a:xfrm>
            <a:off x="1711103" y="1998273"/>
            <a:ext cx="8510258" cy="707886"/>
          </a:xfrm>
          <a:prstGeom prst="rect">
            <a:avLst/>
          </a:prstGeom>
        </p:spPr>
        <p:txBody>
          <a:bodyPr wrap="square">
            <a:spAutoFit/>
          </a:bodyPr>
          <a:lstStyle/>
          <a:p>
            <a:pPr marL="342900" indent="-342900">
              <a:buFont typeface="Wingdings" panose="05000000000000000000" pitchFamily="2" charset="2"/>
              <a:buChar char="Ø"/>
            </a:pPr>
            <a:r>
              <a:rPr lang="en-GB" sz="2000" b="1" dirty="0">
                <a:solidFill>
                  <a:srgbClr val="FFFF00"/>
                </a:solidFill>
              </a:rPr>
              <a:t>Long-term conditions are more prevalent in older people (58 per cent of people over 60 compared to 14 per cent under 40</a:t>
            </a:r>
          </a:p>
        </p:txBody>
      </p:sp>
      <p:sp>
        <p:nvSpPr>
          <p:cNvPr id="4" name="Rectangle 3"/>
          <p:cNvSpPr/>
          <p:nvPr/>
        </p:nvSpPr>
        <p:spPr>
          <a:xfrm>
            <a:off x="1711103" y="3027669"/>
            <a:ext cx="8057268" cy="1015663"/>
          </a:xfrm>
          <a:prstGeom prst="rect">
            <a:avLst/>
          </a:prstGeom>
        </p:spPr>
        <p:txBody>
          <a:bodyPr wrap="square">
            <a:spAutoFit/>
          </a:bodyPr>
          <a:lstStyle/>
          <a:p>
            <a:pPr marL="342900" indent="-342900">
              <a:buFont typeface="Wingdings" panose="05000000000000000000" pitchFamily="2" charset="2"/>
              <a:buChar char="Ø"/>
            </a:pPr>
            <a:r>
              <a:rPr lang="en-GB" sz="2000" b="1" dirty="0">
                <a:solidFill>
                  <a:srgbClr val="FFFF00"/>
                </a:solidFill>
              </a:rPr>
              <a:t>Treatment and care for people with long-term conditions is estimated to take up around £7 in every £10 of total health and social care expenditure</a:t>
            </a:r>
          </a:p>
        </p:txBody>
      </p:sp>
      <p:sp>
        <p:nvSpPr>
          <p:cNvPr id="5" name="Rectangle 4"/>
          <p:cNvSpPr/>
          <p:nvPr/>
        </p:nvSpPr>
        <p:spPr>
          <a:xfrm>
            <a:off x="1711103" y="4518176"/>
            <a:ext cx="8039477" cy="707886"/>
          </a:xfrm>
          <a:prstGeom prst="rect">
            <a:avLst/>
          </a:prstGeom>
        </p:spPr>
        <p:txBody>
          <a:bodyPr wrap="square">
            <a:spAutoFit/>
          </a:bodyPr>
          <a:lstStyle/>
          <a:p>
            <a:pPr marL="342900" indent="-342900">
              <a:buFont typeface="Wingdings" panose="05000000000000000000" pitchFamily="2" charset="2"/>
              <a:buChar char="Ø"/>
            </a:pPr>
            <a:r>
              <a:rPr lang="en-GB" sz="2000" b="1" dirty="0">
                <a:solidFill>
                  <a:srgbClr val="FFFF00"/>
                </a:solidFill>
              </a:rPr>
              <a:t>The number of people with three or more long-term conditions is predicted to rise from 1.9 million in 2008 to 2.9 million in 2018</a:t>
            </a:r>
          </a:p>
        </p:txBody>
      </p:sp>
      <p:sp>
        <p:nvSpPr>
          <p:cNvPr id="6" name="Rectangle 5"/>
          <p:cNvSpPr/>
          <p:nvPr/>
        </p:nvSpPr>
        <p:spPr>
          <a:xfrm>
            <a:off x="1819746" y="5710535"/>
            <a:ext cx="7930833" cy="1015663"/>
          </a:xfrm>
          <a:prstGeom prst="rect">
            <a:avLst/>
          </a:prstGeom>
        </p:spPr>
        <p:txBody>
          <a:bodyPr wrap="square">
            <a:spAutoFit/>
          </a:bodyPr>
          <a:lstStyle/>
          <a:p>
            <a:pPr marL="342900" indent="-342900">
              <a:buFont typeface="Wingdings" panose="05000000000000000000" pitchFamily="2" charset="2"/>
              <a:buChar char="Ø"/>
            </a:pPr>
            <a:r>
              <a:rPr lang="en-GB" sz="2000" b="1" dirty="0">
                <a:solidFill>
                  <a:srgbClr val="FFFF00"/>
                </a:solidFill>
              </a:rPr>
              <a:t>The ageing population and increased prevalence of long-term conditions have a significant impact on health and social care and may require £5 billion additional expenditure by 2018</a:t>
            </a:r>
          </a:p>
        </p:txBody>
      </p:sp>
    </p:spTree>
    <p:extLst>
      <p:ext uri="{BB962C8B-B14F-4D97-AF65-F5344CB8AC3E}">
        <p14:creationId xmlns:p14="http://schemas.microsoft.com/office/powerpoint/2010/main" val="69680337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9553" y="787792"/>
            <a:ext cx="11359167" cy="5406946"/>
          </a:xfrm>
        </p:spPr>
        <p:txBody>
          <a:bodyPr>
            <a:normAutofit fontScale="85000" lnSpcReduction="10000"/>
          </a:bodyPr>
          <a:lstStyle/>
          <a:p>
            <a:pPr algn="just"/>
            <a:r>
              <a:rPr lang="en-GB" sz="3200" b="1" u="sng" dirty="0" smtClean="0">
                <a:latin typeface="Calibri" panose="020F0502020204030204" pitchFamily="34" charset="0"/>
              </a:rPr>
              <a:t>Effects </a:t>
            </a:r>
            <a:r>
              <a:rPr lang="en-GB" sz="3200" b="1" u="sng" dirty="0">
                <a:latin typeface="Calibri" panose="020F0502020204030204" pitchFamily="34" charset="0"/>
              </a:rPr>
              <a:t>of a non-aerobic movement based activity on cognition in people with Alzheimer’s type dementia </a:t>
            </a:r>
            <a:r>
              <a:rPr lang="en-GB" sz="3200" b="1" i="1" u="sng" dirty="0" smtClean="0">
                <a:latin typeface="Calibri" panose="020F0502020204030204" pitchFamily="34" charset="0"/>
              </a:rPr>
              <a:t>(</a:t>
            </a:r>
            <a:r>
              <a:rPr lang="en-GB" sz="3200" b="1" i="1" u="sng" dirty="0" err="1" smtClean="0">
                <a:latin typeface="Calibri" panose="020F0502020204030204" pitchFamily="34" charset="0"/>
              </a:rPr>
              <a:t>Yaguez</a:t>
            </a:r>
            <a:r>
              <a:rPr lang="en-GB" sz="3200" b="1" i="1" u="sng" dirty="0" smtClean="0">
                <a:latin typeface="Calibri" panose="020F0502020204030204" pitchFamily="34" charset="0"/>
              </a:rPr>
              <a:t>, </a:t>
            </a:r>
            <a:r>
              <a:rPr lang="en-GB" sz="3200" b="1" i="1" u="sng" dirty="0">
                <a:latin typeface="Calibri" panose="020F0502020204030204" pitchFamily="34" charset="0"/>
              </a:rPr>
              <a:t>Shaw, </a:t>
            </a:r>
            <a:r>
              <a:rPr lang="en-GB" sz="3200" b="1" i="1" u="sng" dirty="0" smtClean="0">
                <a:latin typeface="Calibri" panose="020F0502020204030204" pitchFamily="34" charset="0"/>
              </a:rPr>
              <a:t>Morris</a:t>
            </a:r>
            <a:r>
              <a:rPr lang="en-GB" sz="3200" b="1" i="1" u="sng" dirty="0">
                <a:latin typeface="Calibri" panose="020F0502020204030204" pitchFamily="34" charset="0"/>
              </a:rPr>
              <a:t>, </a:t>
            </a:r>
            <a:r>
              <a:rPr lang="en-GB" sz="3200" b="1" i="1" u="sng" dirty="0" smtClean="0">
                <a:latin typeface="Calibri" panose="020F0502020204030204" pitchFamily="34" charset="0"/>
              </a:rPr>
              <a:t>Matthews, 2011)</a:t>
            </a:r>
          </a:p>
          <a:p>
            <a:pPr algn="just"/>
            <a:endParaRPr lang="en-GB" sz="2800" b="1" i="1" u="sng" dirty="0" smtClean="0"/>
          </a:p>
          <a:p>
            <a:pPr marL="342900" indent="-342900" algn="just">
              <a:buFontTx/>
              <a:buChar char="-"/>
            </a:pPr>
            <a:r>
              <a:rPr lang="en-GB" sz="2800" dirty="0" smtClean="0"/>
              <a:t>The exercise group </a:t>
            </a:r>
            <a:r>
              <a:rPr lang="en-GB" sz="2800" dirty="0"/>
              <a:t>(N=15) attended a 6 week movement training </a:t>
            </a:r>
            <a:r>
              <a:rPr lang="en-GB" sz="2800" dirty="0" smtClean="0"/>
              <a:t>group</a:t>
            </a:r>
          </a:p>
          <a:p>
            <a:pPr marL="342900" lvl="0" indent="-342900" algn="just">
              <a:buFontTx/>
              <a:buChar char="-"/>
            </a:pPr>
            <a:r>
              <a:rPr lang="en-GB" sz="2800" dirty="0" smtClean="0"/>
              <a:t>Cognitive functions were assessed pre and post training</a:t>
            </a:r>
          </a:p>
          <a:p>
            <a:pPr lvl="0" algn="just"/>
            <a:endParaRPr lang="en-GB" u="sng" dirty="0" smtClean="0"/>
          </a:p>
          <a:p>
            <a:pPr lvl="0" algn="just"/>
            <a:r>
              <a:rPr lang="en-GB" sz="2800" b="1" u="sng" dirty="0" smtClean="0"/>
              <a:t>Results</a:t>
            </a:r>
          </a:p>
          <a:p>
            <a:pPr marL="457200" lvl="0" indent="-457200" algn="just">
              <a:buFontTx/>
              <a:buChar char="-"/>
            </a:pPr>
            <a:r>
              <a:rPr lang="en-GB" sz="2800" dirty="0" smtClean="0"/>
              <a:t>significant </a:t>
            </a:r>
            <a:r>
              <a:rPr lang="en-GB" sz="2800" dirty="0"/>
              <a:t>improvements were found </a:t>
            </a:r>
            <a:r>
              <a:rPr lang="en-GB" sz="2800" dirty="0" smtClean="0"/>
              <a:t>in the exercise group for sustained </a:t>
            </a:r>
            <a:r>
              <a:rPr lang="en-GB" sz="2800" dirty="0"/>
              <a:t>attention, visual memory and a trend in working </a:t>
            </a:r>
            <a:r>
              <a:rPr lang="en-GB" sz="2800" dirty="0" smtClean="0"/>
              <a:t>memory</a:t>
            </a:r>
          </a:p>
          <a:p>
            <a:pPr marL="457200" lvl="0" indent="-457200" algn="just">
              <a:buFontTx/>
              <a:buChar char="-"/>
            </a:pPr>
            <a:r>
              <a:rPr lang="en-GB" sz="2800" dirty="0" smtClean="0"/>
              <a:t>in addition, </a:t>
            </a:r>
            <a:r>
              <a:rPr lang="en-GB" sz="2800" dirty="0"/>
              <a:t>the </a:t>
            </a:r>
            <a:r>
              <a:rPr lang="en-GB" sz="2800" dirty="0" smtClean="0"/>
              <a:t>control group </a:t>
            </a:r>
            <a:r>
              <a:rPr lang="en-GB" sz="2800" dirty="0"/>
              <a:t>deteriorated significantly in </a:t>
            </a:r>
            <a:r>
              <a:rPr lang="en-GB" sz="2800" dirty="0" smtClean="0"/>
              <a:t>attention</a:t>
            </a:r>
            <a:endParaRPr lang="en-GB" dirty="0" smtClean="0"/>
          </a:p>
          <a:p>
            <a:pPr marL="342900" lvl="0" indent="-342900" algn="just">
              <a:buFontTx/>
              <a:buChar char="-"/>
            </a:pPr>
            <a:endParaRPr lang="en-GB" dirty="0" smtClean="0"/>
          </a:p>
          <a:p>
            <a:pPr marL="342900" lvl="0" indent="-342900" algn="just">
              <a:buFontTx/>
              <a:buChar char="-"/>
            </a:pPr>
            <a:endParaRPr lang="en-GB" dirty="0"/>
          </a:p>
          <a:p>
            <a:pPr marL="342900" indent="-342900" algn="just">
              <a:buFontTx/>
              <a:buChar char="-"/>
            </a:pPr>
            <a:endParaRPr lang="en-GB" dirty="0"/>
          </a:p>
        </p:txBody>
      </p:sp>
    </p:spTree>
    <p:extLst>
      <p:ext uri="{BB962C8B-B14F-4D97-AF65-F5344CB8AC3E}">
        <p14:creationId xmlns:p14="http://schemas.microsoft.com/office/powerpoint/2010/main" val="3972063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b="1" u="sng" dirty="0" smtClean="0">
                <a:latin typeface="Calibri" panose="020F0502020204030204" pitchFamily="34" charset="0"/>
              </a:rPr>
              <a:t>The </a:t>
            </a:r>
            <a:r>
              <a:rPr lang="en-GB" sz="3200" b="1" u="sng" dirty="0" err="1" smtClean="0">
                <a:latin typeface="Calibri" panose="020F0502020204030204" pitchFamily="34" charset="0"/>
              </a:rPr>
              <a:t>neuropsychlogy</a:t>
            </a:r>
            <a:r>
              <a:rPr lang="en-GB" sz="3200" b="1" u="sng" dirty="0" smtClean="0">
                <a:latin typeface="Calibri" panose="020F0502020204030204" pitchFamily="34" charset="0"/>
              </a:rPr>
              <a:t> of dementia and cerebral blood flow</a:t>
            </a:r>
            <a:endParaRPr lang="en-GB" sz="3200" b="1" u="sng" dirty="0">
              <a:latin typeface="Calibri" panose="020F0502020204030204" pitchFamily="34" charset="0"/>
            </a:endParaRPr>
          </a:p>
        </p:txBody>
      </p:sp>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41425" y="1313957"/>
            <a:ext cx="3360527" cy="334559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 y="1361603"/>
            <a:ext cx="4402595" cy="3603737"/>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1272" y="1235449"/>
            <a:ext cx="2390775" cy="381000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7709" y="3461514"/>
            <a:ext cx="4590143" cy="3168793"/>
          </a:xfrm>
          <a:prstGeom prst="rect">
            <a:avLst/>
          </a:prstGeom>
        </p:spPr>
      </p:pic>
    </p:spTree>
    <p:extLst>
      <p:ext uri="{BB962C8B-B14F-4D97-AF65-F5344CB8AC3E}">
        <p14:creationId xmlns:p14="http://schemas.microsoft.com/office/powerpoint/2010/main" val="3421087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543" y="290747"/>
            <a:ext cx="10515600" cy="1959429"/>
          </a:xfrm>
        </p:spPr>
        <p:txBody>
          <a:bodyPr>
            <a:noAutofit/>
          </a:bodyPr>
          <a:lstStyle/>
          <a:p>
            <a:r>
              <a:rPr lang="en-GB" sz="3200" b="1" u="sng" dirty="0" smtClean="0">
                <a:latin typeface="Calibri" panose="020F0502020204030204" pitchFamily="34" charset="0"/>
              </a:rPr>
              <a:t>The SEA (</a:t>
            </a:r>
            <a:r>
              <a:rPr lang="en-GB" sz="3200" b="1" u="sng" dirty="0">
                <a:latin typeface="Calibri" panose="020F0502020204030204" pitchFamily="34" charset="0"/>
              </a:rPr>
              <a:t>S</a:t>
            </a:r>
            <a:r>
              <a:rPr lang="en-GB" sz="3200" b="1" u="sng" dirty="0" smtClean="0">
                <a:latin typeface="Calibri" panose="020F0502020204030204" pitchFamily="34" charset="0"/>
              </a:rPr>
              <a:t>ocial Cognition and Emotional Assessment): A Clinical Neuropsychological Tool for Early Diagnosis of Frontal Variant of </a:t>
            </a:r>
            <a:r>
              <a:rPr lang="en-GB" sz="3200" b="1" u="sng" dirty="0" err="1" smtClean="0">
                <a:latin typeface="Calibri" panose="020F0502020204030204" pitchFamily="34" charset="0"/>
              </a:rPr>
              <a:t>Fronto</a:t>
            </a:r>
            <a:r>
              <a:rPr lang="en-GB" sz="3200" b="1" u="sng" dirty="0" smtClean="0">
                <a:latin typeface="Calibri" panose="020F0502020204030204" pitchFamily="34" charset="0"/>
              </a:rPr>
              <a:t>-temporal Lobar Degeneration(</a:t>
            </a:r>
            <a:r>
              <a:rPr lang="en-GB" sz="3200" b="1" u="sng" dirty="0" err="1" smtClean="0">
                <a:latin typeface="Calibri" panose="020F0502020204030204" pitchFamily="34" charset="0"/>
              </a:rPr>
              <a:t>fvFTD</a:t>
            </a:r>
            <a:r>
              <a:rPr lang="en-GB" sz="3200" b="1" u="sng" dirty="0" smtClean="0">
                <a:latin typeface="Calibri" panose="020F0502020204030204" pitchFamily="34" charset="0"/>
              </a:rPr>
              <a:t>) (Levy, Dubois, 2011) </a:t>
            </a:r>
            <a:endParaRPr lang="en-GB" sz="3200" b="1" u="sng" dirty="0">
              <a:latin typeface="Calibri" panose="020F0502020204030204" pitchFamily="34" charset="0"/>
            </a:endParaRPr>
          </a:p>
        </p:txBody>
      </p:sp>
      <p:sp>
        <p:nvSpPr>
          <p:cNvPr id="3" name="Content Placeholder 2"/>
          <p:cNvSpPr>
            <a:spLocks noGrp="1"/>
          </p:cNvSpPr>
          <p:nvPr>
            <p:ph idx="1"/>
          </p:nvPr>
        </p:nvSpPr>
        <p:spPr>
          <a:xfrm>
            <a:off x="450251" y="2250175"/>
            <a:ext cx="11219543" cy="3927249"/>
          </a:xfrm>
        </p:spPr>
        <p:txBody>
          <a:bodyPr>
            <a:normAutofit/>
          </a:bodyPr>
          <a:lstStyle/>
          <a:p>
            <a:pPr marL="0" indent="0">
              <a:buNone/>
            </a:pPr>
            <a:r>
              <a:rPr lang="en-GB" dirty="0" smtClean="0"/>
              <a:t>Background:</a:t>
            </a:r>
          </a:p>
          <a:p>
            <a:r>
              <a:rPr lang="en-GB" dirty="0" err="1" smtClean="0"/>
              <a:t>Fronto</a:t>
            </a:r>
            <a:r>
              <a:rPr lang="en-GB" dirty="0" smtClean="0"/>
              <a:t>-temporal lobar degeneration is the second </a:t>
            </a:r>
            <a:r>
              <a:rPr lang="en-GB" dirty="0"/>
              <a:t>most common neurodegenerative cause of </a:t>
            </a:r>
            <a:r>
              <a:rPr lang="en-GB" dirty="0" smtClean="0"/>
              <a:t>dementia in patients below 65 years</a:t>
            </a:r>
          </a:p>
          <a:p>
            <a:r>
              <a:rPr lang="en-GB" dirty="0"/>
              <a:t>The precise clinical evaluation of patients presenting diseases affecting the ventral or medial prefrontal cortex is </a:t>
            </a:r>
            <a:r>
              <a:rPr lang="en-GB" dirty="0" smtClean="0"/>
              <a:t>unsatisfactory</a:t>
            </a:r>
          </a:p>
          <a:p>
            <a:pPr marL="0" indent="0">
              <a:buNone/>
            </a:pPr>
            <a:endParaRPr lang="en-GB" u="sng" dirty="0" smtClean="0"/>
          </a:p>
          <a:p>
            <a:pPr marL="0" indent="0">
              <a:buNone/>
            </a:pPr>
            <a:r>
              <a:rPr lang="en-GB" u="sng" dirty="0" smtClean="0"/>
              <a:t>The SEA </a:t>
            </a:r>
            <a:r>
              <a:rPr lang="en-GB" dirty="0" smtClean="0"/>
              <a:t>is composed of five subtests: identification of facial emotions, reversal/extinction task, behavioural control, theory of mind and apathy</a:t>
            </a:r>
          </a:p>
          <a:p>
            <a:endParaRPr lang="en-GB" dirty="0"/>
          </a:p>
          <a:p>
            <a:endParaRPr lang="en-GB" dirty="0"/>
          </a:p>
        </p:txBody>
      </p:sp>
    </p:spTree>
    <p:extLst>
      <p:ext uri="{BB962C8B-B14F-4D97-AF65-F5344CB8AC3E}">
        <p14:creationId xmlns:p14="http://schemas.microsoft.com/office/powerpoint/2010/main" val="3790266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829" y="435429"/>
            <a:ext cx="11019971" cy="5741534"/>
          </a:xfrm>
        </p:spPr>
        <p:txBody>
          <a:bodyPr/>
          <a:lstStyle/>
          <a:p>
            <a:pPr marL="0" indent="0">
              <a:buNone/>
            </a:pPr>
            <a:r>
              <a:rPr lang="en-GB" sz="3200" b="1" u="sng" dirty="0" smtClean="0">
                <a:latin typeface="Calibri" panose="020F0502020204030204" pitchFamily="34" charset="0"/>
              </a:rPr>
              <a:t>Results:</a:t>
            </a:r>
          </a:p>
          <a:p>
            <a:pPr marL="0" indent="0">
              <a:buNone/>
            </a:pPr>
            <a:endParaRPr lang="en-GB" b="1" u="sng" dirty="0" smtClean="0">
              <a:latin typeface="Calibri" panose="020F0502020204030204" pitchFamily="34" charset="0"/>
            </a:endParaRPr>
          </a:p>
          <a:p>
            <a:r>
              <a:rPr lang="en-GB" dirty="0" smtClean="0">
                <a:latin typeface="Calibri" panose="020F0502020204030204" pitchFamily="34" charset="0"/>
              </a:rPr>
              <a:t>Maximum score of SEA is 55 and a score obtained below 39.4 is pathological even in cases where assessment of cognitive performance is normal </a:t>
            </a:r>
          </a:p>
          <a:p>
            <a:r>
              <a:rPr lang="en-GB" dirty="0" smtClean="0">
                <a:latin typeface="Calibri" panose="020F0502020204030204" pitchFamily="34" charset="0"/>
              </a:rPr>
              <a:t>The </a:t>
            </a:r>
            <a:r>
              <a:rPr lang="en-GB" dirty="0">
                <a:latin typeface="Calibri" panose="020F0502020204030204" pitchFamily="34" charset="0"/>
              </a:rPr>
              <a:t>SEA showed maximum sensitivity to discriminate </a:t>
            </a:r>
            <a:r>
              <a:rPr lang="en-GB" dirty="0" err="1">
                <a:latin typeface="Calibri" panose="020F0502020204030204" pitchFamily="34" charset="0"/>
              </a:rPr>
              <a:t>fvFTD</a:t>
            </a:r>
            <a:r>
              <a:rPr lang="en-GB" dirty="0">
                <a:latin typeface="Calibri" panose="020F0502020204030204" pitchFamily="34" charset="0"/>
              </a:rPr>
              <a:t> patients from normal control subjects and maximum specificity to discriminate </a:t>
            </a:r>
            <a:r>
              <a:rPr lang="en-GB" dirty="0" err="1">
                <a:latin typeface="Calibri" panose="020F0502020204030204" pitchFamily="34" charset="0"/>
              </a:rPr>
              <a:t>fvFTD</a:t>
            </a:r>
            <a:r>
              <a:rPr lang="en-GB" dirty="0">
                <a:latin typeface="Calibri" panose="020F0502020204030204" pitchFamily="34" charset="0"/>
              </a:rPr>
              <a:t> patients from Alzheimer's Disease and </a:t>
            </a:r>
            <a:r>
              <a:rPr lang="en-GB" dirty="0" smtClean="0">
                <a:latin typeface="Calibri" panose="020F0502020204030204" pitchFamily="34" charset="0"/>
              </a:rPr>
              <a:t>amnesic Mild </a:t>
            </a:r>
            <a:r>
              <a:rPr lang="en-GB" dirty="0">
                <a:latin typeface="Calibri" panose="020F0502020204030204" pitchFamily="34" charset="0"/>
              </a:rPr>
              <a:t>Cognitive Impairment patients </a:t>
            </a:r>
          </a:p>
          <a:p>
            <a:pPr marL="0" indent="0">
              <a:buNone/>
            </a:pPr>
            <a:endParaRPr lang="en-GB" dirty="0"/>
          </a:p>
        </p:txBody>
      </p:sp>
    </p:spTree>
    <p:extLst>
      <p:ext uri="{BB962C8B-B14F-4D97-AF65-F5344CB8AC3E}">
        <p14:creationId xmlns:p14="http://schemas.microsoft.com/office/powerpoint/2010/main" val="724694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856" y="197699"/>
            <a:ext cx="11109101" cy="1325563"/>
          </a:xfrm>
        </p:spPr>
        <p:txBody>
          <a:bodyPr>
            <a:normAutofit fontScale="90000"/>
          </a:bodyPr>
          <a:lstStyle/>
          <a:p>
            <a:r>
              <a:rPr lang="en-GB" sz="2800" b="1" u="sng" dirty="0" smtClean="0"/>
              <a:t/>
            </a:r>
            <a:br>
              <a:rPr lang="en-GB" sz="2800" b="1" u="sng" dirty="0" smtClean="0"/>
            </a:br>
            <a:r>
              <a:rPr lang="en-GB" sz="3600" b="1" u="sng" dirty="0" smtClean="0">
                <a:latin typeface="Calibri" panose="020F0502020204030204" pitchFamily="34" charset="0"/>
              </a:rPr>
              <a:t>Physical </a:t>
            </a:r>
            <a:r>
              <a:rPr lang="en-GB" sz="3600" b="1" u="sng" dirty="0">
                <a:latin typeface="Calibri" panose="020F0502020204030204" pitchFamily="34" charset="0"/>
              </a:rPr>
              <a:t>activity </a:t>
            </a:r>
            <a:r>
              <a:rPr lang="en-GB" sz="3600" b="1" u="sng" dirty="0" smtClean="0">
                <a:latin typeface="Calibri" panose="020F0502020204030204" pitchFamily="34" charset="0"/>
              </a:rPr>
              <a:t>for </a:t>
            </a:r>
            <a:r>
              <a:rPr lang="en-GB" sz="3600" b="1" u="sng" dirty="0">
                <a:latin typeface="Calibri" panose="020F0502020204030204" pitchFamily="34" charset="0"/>
              </a:rPr>
              <a:t>preventing cognitive decline in people with mild cognitive </a:t>
            </a:r>
            <a:r>
              <a:rPr lang="en-GB" sz="3600" b="1" u="sng" dirty="0" smtClean="0">
                <a:latin typeface="Calibri" panose="020F0502020204030204" pitchFamily="34" charset="0"/>
              </a:rPr>
              <a:t>impairment (MCI) </a:t>
            </a:r>
            <a:r>
              <a:rPr lang="en-GB" sz="3600" b="1" i="1" dirty="0" smtClean="0">
                <a:latin typeface="Calibri" panose="020F0502020204030204" pitchFamily="34" charset="0"/>
              </a:rPr>
              <a:t>(Barber, Clegg, Young, 2012</a:t>
            </a:r>
            <a:r>
              <a:rPr lang="en-GB" sz="3600" b="1" i="1" dirty="0">
                <a:latin typeface="Calibri" panose="020F0502020204030204" pitchFamily="34" charset="0"/>
              </a:rPr>
              <a:t>)</a:t>
            </a:r>
            <a:r>
              <a:rPr lang="en-GB" sz="2800" i="1" dirty="0"/>
              <a:t/>
            </a:r>
            <a:br>
              <a:rPr lang="en-GB" sz="2800" i="1" dirty="0"/>
            </a:br>
            <a:endParaRPr lang="en-GB" sz="2800" i="1" u="sng" dirty="0"/>
          </a:p>
        </p:txBody>
      </p:sp>
      <p:sp>
        <p:nvSpPr>
          <p:cNvPr id="3" name="Content Placeholder 2"/>
          <p:cNvSpPr>
            <a:spLocks noGrp="1"/>
          </p:cNvSpPr>
          <p:nvPr>
            <p:ph idx="1"/>
          </p:nvPr>
        </p:nvSpPr>
        <p:spPr>
          <a:xfrm>
            <a:off x="245006" y="1690688"/>
            <a:ext cx="11006071" cy="5033670"/>
          </a:xfrm>
        </p:spPr>
        <p:txBody>
          <a:bodyPr>
            <a:normAutofit/>
          </a:bodyPr>
          <a:lstStyle/>
          <a:p>
            <a:r>
              <a:rPr lang="en-GB" dirty="0" smtClean="0"/>
              <a:t>MCI- widely regarded as a transitional syndrome between normal cognitive aging and clinical dementia</a:t>
            </a:r>
          </a:p>
          <a:p>
            <a:pPr marL="0" indent="0">
              <a:buNone/>
            </a:pPr>
            <a:endParaRPr lang="en-GB" i="1" dirty="0" smtClean="0"/>
          </a:p>
          <a:p>
            <a:pPr marL="0" indent="0">
              <a:buNone/>
            </a:pPr>
            <a:r>
              <a:rPr lang="en-GB" i="1" dirty="0" smtClean="0"/>
              <a:t>Mechanisms </a:t>
            </a:r>
            <a:r>
              <a:rPr lang="en-GB" i="1" dirty="0"/>
              <a:t>of neuro-protection through physical activity</a:t>
            </a:r>
            <a:r>
              <a:rPr lang="en-GB" i="1" dirty="0" smtClean="0"/>
              <a:t>:</a:t>
            </a:r>
          </a:p>
          <a:p>
            <a:pPr lvl="0">
              <a:buFontTx/>
              <a:buChar char="-"/>
            </a:pPr>
            <a:r>
              <a:rPr lang="en-GB" dirty="0" smtClean="0"/>
              <a:t>Exercise </a:t>
            </a:r>
            <a:r>
              <a:rPr lang="en-GB" dirty="0"/>
              <a:t>has been shown to </a:t>
            </a:r>
            <a:r>
              <a:rPr lang="en-GB" dirty="0" smtClean="0"/>
              <a:t>regulate several </a:t>
            </a:r>
            <a:r>
              <a:rPr lang="en-GB" dirty="0" err="1"/>
              <a:t>neurothropic</a:t>
            </a:r>
            <a:r>
              <a:rPr lang="en-GB" dirty="0"/>
              <a:t> and vascular growth factors </a:t>
            </a:r>
            <a:r>
              <a:rPr lang="en-GB" dirty="0" smtClean="0"/>
              <a:t>and the </a:t>
            </a:r>
            <a:r>
              <a:rPr lang="en-GB" dirty="0"/>
              <a:t>changes are thought to increase </a:t>
            </a:r>
            <a:r>
              <a:rPr lang="en-GB" u="sng" dirty="0"/>
              <a:t>neurogenesis, angiogenesis, synaptic plasticity and dendritic spine density in the hippocampus. </a:t>
            </a:r>
            <a:endParaRPr lang="en-GB" u="sng" dirty="0" smtClean="0"/>
          </a:p>
          <a:p>
            <a:pPr>
              <a:buFontTx/>
              <a:buChar char="-"/>
            </a:pPr>
            <a:r>
              <a:rPr lang="en-GB" dirty="0"/>
              <a:t>Exercise </a:t>
            </a:r>
            <a:r>
              <a:rPr lang="en-GB" dirty="0" smtClean="0"/>
              <a:t>has </a:t>
            </a:r>
            <a:r>
              <a:rPr lang="en-GB" dirty="0"/>
              <a:t>been shown to enhance the expression of genes that regulate the production of free -radical scavenging enzymes, which may reduce free radical damage to neurons and neurodegenerative </a:t>
            </a:r>
            <a:r>
              <a:rPr lang="en-GB" dirty="0" smtClean="0"/>
              <a:t>diseases</a:t>
            </a:r>
          </a:p>
          <a:p>
            <a:pPr lvl="0">
              <a:buFontTx/>
              <a:buChar char="-"/>
            </a:pPr>
            <a:r>
              <a:rPr lang="en-GB" dirty="0"/>
              <a:t>Improved insulin resistance may directly increase synaptic plasticity and energy mechanisms</a:t>
            </a:r>
          </a:p>
          <a:p>
            <a:pPr>
              <a:buFontTx/>
              <a:buChar char="-"/>
            </a:pPr>
            <a:endParaRPr lang="en-GB" dirty="0"/>
          </a:p>
          <a:p>
            <a:pPr lvl="0">
              <a:buFontTx/>
              <a:buChar char="-"/>
            </a:pPr>
            <a:endParaRPr lang="en-GB" dirty="0"/>
          </a:p>
          <a:p>
            <a:endParaRPr lang="en-GB" dirty="0"/>
          </a:p>
        </p:txBody>
      </p:sp>
    </p:spTree>
    <p:extLst>
      <p:ext uri="{BB962C8B-B14F-4D97-AF65-F5344CB8AC3E}">
        <p14:creationId xmlns:p14="http://schemas.microsoft.com/office/powerpoint/2010/main" val="2368997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3897" y="535034"/>
            <a:ext cx="11380763" cy="5642391"/>
          </a:xfrm>
        </p:spPr>
        <p:txBody>
          <a:bodyPr>
            <a:normAutofit/>
          </a:bodyPr>
          <a:lstStyle/>
          <a:p>
            <a:pPr marL="0" indent="0">
              <a:buNone/>
            </a:pPr>
            <a:r>
              <a:rPr lang="en-GB" u="sng" dirty="0"/>
              <a:t>Evidence from existing randomised controlled trials:</a:t>
            </a:r>
            <a:endParaRPr lang="en-GB" dirty="0"/>
          </a:p>
          <a:p>
            <a:pPr lvl="0"/>
            <a:r>
              <a:rPr lang="en-GB" dirty="0"/>
              <a:t>high intensity aerobic exercise, 29 participants with MCI. The exercise group improved in aspects of executive </a:t>
            </a:r>
            <a:r>
              <a:rPr lang="en-GB" dirty="0" smtClean="0"/>
              <a:t>function(P=0.04</a:t>
            </a:r>
            <a:r>
              <a:rPr lang="en-GB" dirty="0"/>
              <a:t>) (Baker et al., 2011)</a:t>
            </a:r>
          </a:p>
          <a:p>
            <a:pPr lvl="0"/>
            <a:r>
              <a:rPr lang="en-GB" dirty="0"/>
              <a:t>moderate intensity exercise training/physical activity </a:t>
            </a:r>
            <a:r>
              <a:rPr lang="en-GB" dirty="0" smtClean="0"/>
              <a:t>interventions for MCI </a:t>
            </a:r>
            <a:r>
              <a:rPr lang="en-GB" dirty="0"/>
              <a:t>Memory improvement in men (P=0.04), attention improvements in women (P=0.04). (Van </a:t>
            </a:r>
            <a:r>
              <a:rPr lang="en-GB" dirty="0" err="1"/>
              <a:t>Uffelen</a:t>
            </a:r>
            <a:r>
              <a:rPr lang="en-GB" dirty="0"/>
              <a:t> et al., 2008</a:t>
            </a:r>
            <a:r>
              <a:rPr lang="en-GB" dirty="0" smtClean="0"/>
              <a:t>)</a:t>
            </a:r>
          </a:p>
          <a:p>
            <a:pPr marL="0" lvl="0" indent="0">
              <a:buNone/>
            </a:pPr>
            <a:endParaRPr lang="en-GB" dirty="0"/>
          </a:p>
          <a:p>
            <a:pPr marL="0" indent="0">
              <a:buNone/>
            </a:pPr>
            <a:r>
              <a:rPr lang="en-GB" u="sng" dirty="0"/>
              <a:t>Challenges of developing physical activity interventions for people with MCI:</a:t>
            </a:r>
            <a:endParaRPr lang="en-GB" dirty="0"/>
          </a:p>
          <a:p>
            <a:pPr lvl="0"/>
            <a:r>
              <a:rPr lang="en-GB" dirty="0"/>
              <a:t>reluctance to start exercise, fear of injury, pain, report no social support to </a:t>
            </a:r>
            <a:r>
              <a:rPr lang="en-GB" dirty="0" smtClean="0"/>
              <a:t>exercise</a:t>
            </a:r>
          </a:p>
          <a:p>
            <a:pPr lvl="0"/>
            <a:r>
              <a:rPr lang="en-GB" dirty="0" smtClean="0"/>
              <a:t>cognitive </a:t>
            </a:r>
            <a:r>
              <a:rPr lang="en-GB" dirty="0"/>
              <a:t>obstacles: remembering routine, </a:t>
            </a:r>
            <a:r>
              <a:rPr lang="en-GB" dirty="0" smtClean="0"/>
              <a:t>slow </a:t>
            </a:r>
            <a:r>
              <a:rPr lang="en-GB" dirty="0"/>
              <a:t>acquisition of skill</a:t>
            </a:r>
          </a:p>
          <a:p>
            <a:endParaRPr lang="en-GB" dirty="0"/>
          </a:p>
        </p:txBody>
      </p:sp>
    </p:spTree>
    <p:extLst>
      <p:ext uri="{BB962C8B-B14F-4D97-AF65-F5344CB8AC3E}">
        <p14:creationId xmlns:p14="http://schemas.microsoft.com/office/powerpoint/2010/main" val="3515060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587"/>
            <a:ext cx="10515600" cy="633681"/>
          </a:xfrm>
        </p:spPr>
        <p:txBody>
          <a:bodyPr>
            <a:normAutofit/>
          </a:bodyPr>
          <a:lstStyle/>
          <a:p>
            <a:r>
              <a:rPr lang="en-GB" sz="3200" u="sng" dirty="0" smtClean="0">
                <a:latin typeface="+mn-lt"/>
              </a:rPr>
              <a:t>References</a:t>
            </a:r>
            <a:endParaRPr lang="en-GB" sz="3200" u="sng" dirty="0">
              <a:latin typeface="+mn-lt"/>
            </a:endParaRPr>
          </a:p>
        </p:txBody>
      </p:sp>
      <p:sp>
        <p:nvSpPr>
          <p:cNvPr id="3" name="Content Placeholder 2"/>
          <p:cNvSpPr>
            <a:spLocks noGrp="1"/>
          </p:cNvSpPr>
          <p:nvPr>
            <p:ph idx="1"/>
          </p:nvPr>
        </p:nvSpPr>
        <p:spPr>
          <a:xfrm>
            <a:off x="377485" y="998812"/>
            <a:ext cx="11437035" cy="5686027"/>
          </a:xfrm>
        </p:spPr>
        <p:txBody>
          <a:bodyPr>
            <a:normAutofit fontScale="77500" lnSpcReduction="20000"/>
          </a:bodyPr>
          <a:lstStyle/>
          <a:p>
            <a:pPr marL="0" lvl="0" indent="0">
              <a:buNone/>
            </a:pPr>
            <a:r>
              <a:rPr lang="en-GB" sz="2000" b="1" dirty="0" smtClean="0"/>
              <a:t>1.The </a:t>
            </a:r>
            <a:r>
              <a:rPr lang="en-GB" sz="2000" b="1" dirty="0"/>
              <a:t>effects on cognitive functions of a movement-based intervention in patients with </a:t>
            </a:r>
            <a:r>
              <a:rPr lang="en-GB" sz="2000" b="1" dirty="0" err="1"/>
              <a:t>Alzheirmer’s</a:t>
            </a:r>
            <a:r>
              <a:rPr lang="en-GB" sz="2000" b="1" dirty="0"/>
              <a:t> type dementia: a pilot study. </a:t>
            </a:r>
            <a:endParaRPr lang="en-GB" sz="2000" dirty="0"/>
          </a:p>
          <a:p>
            <a:pPr marL="0" indent="0">
              <a:buNone/>
            </a:pPr>
            <a:r>
              <a:rPr lang="en-GB" sz="2000" dirty="0"/>
              <a:t>Lidia </a:t>
            </a:r>
            <a:r>
              <a:rPr lang="en-GB" sz="2000" dirty="0" err="1"/>
              <a:t>Yaguez</a:t>
            </a:r>
            <a:r>
              <a:rPr lang="en-GB" sz="2000" dirty="0"/>
              <a:t>, Kendra N. Shaw, Robin Morris, David Matthews</a:t>
            </a:r>
          </a:p>
          <a:p>
            <a:pPr marL="0" indent="0">
              <a:buNone/>
            </a:pPr>
            <a:r>
              <a:rPr lang="en-GB" sz="2000" dirty="0"/>
              <a:t>International Journal of Geriatric Psychiatry </a:t>
            </a:r>
            <a:r>
              <a:rPr lang="en-GB" sz="2000" dirty="0" smtClean="0"/>
              <a:t>2011</a:t>
            </a:r>
            <a:endParaRPr lang="en-GB" sz="2000" dirty="0"/>
          </a:p>
          <a:p>
            <a:pPr marL="0" indent="0">
              <a:buNone/>
            </a:pPr>
            <a:r>
              <a:rPr lang="en-GB" sz="2000" dirty="0"/>
              <a:t> </a:t>
            </a:r>
            <a:r>
              <a:rPr lang="en-GB" sz="2000" b="1" dirty="0"/>
              <a:t>2.  Is there a role for physical activity in preventing cognitive decline in people with mild cognitive impairment? </a:t>
            </a:r>
            <a:endParaRPr lang="en-GB" sz="2000" b="1" dirty="0" smtClean="0"/>
          </a:p>
          <a:p>
            <a:pPr marL="0" indent="0">
              <a:buNone/>
            </a:pPr>
            <a:r>
              <a:rPr lang="en-GB" sz="2000" dirty="0" smtClean="0"/>
              <a:t>Sally </a:t>
            </a:r>
            <a:r>
              <a:rPr lang="en-GB" sz="2000" dirty="0" err="1" smtClean="0"/>
              <a:t>E.Barber</a:t>
            </a:r>
            <a:r>
              <a:rPr lang="en-GB" sz="2000" dirty="0" smtClean="0"/>
              <a:t>, Andrew </a:t>
            </a:r>
            <a:r>
              <a:rPr lang="en-GB" sz="2000" dirty="0"/>
              <a:t>P. </a:t>
            </a:r>
            <a:r>
              <a:rPr lang="en-GB" sz="2000" dirty="0" smtClean="0"/>
              <a:t>Clegg, John </a:t>
            </a:r>
            <a:r>
              <a:rPr lang="en-GB" sz="2000" dirty="0"/>
              <a:t>B. </a:t>
            </a:r>
            <a:r>
              <a:rPr lang="en-GB" sz="2000" dirty="0" smtClean="0"/>
              <a:t>Young</a:t>
            </a:r>
          </a:p>
          <a:p>
            <a:pPr marL="0" indent="0">
              <a:buNone/>
            </a:pPr>
            <a:r>
              <a:rPr lang="en-GB" sz="2000" dirty="0" smtClean="0"/>
              <a:t> Age </a:t>
            </a:r>
            <a:r>
              <a:rPr lang="en-GB" sz="2000" dirty="0"/>
              <a:t>and Ageing (2012)</a:t>
            </a:r>
          </a:p>
          <a:p>
            <a:pPr marL="0" indent="0">
              <a:buNone/>
            </a:pPr>
            <a:r>
              <a:rPr lang="en-GB" sz="2000" b="1" dirty="0"/>
              <a:t>3. An evidence-Based Exercise and Behaviour Management Program for Dementia Care</a:t>
            </a:r>
            <a:endParaRPr lang="en-GB" sz="2000" dirty="0"/>
          </a:p>
          <a:p>
            <a:pPr marL="0" indent="0">
              <a:buNone/>
            </a:pPr>
            <a:r>
              <a:rPr lang="en-GB" sz="2000" dirty="0"/>
              <a:t>Rebecca G. Logsdon, Linda Teri</a:t>
            </a:r>
          </a:p>
          <a:p>
            <a:pPr marL="0" indent="0">
              <a:buNone/>
            </a:pPr>
            <a:r>
              <a:rPr lang="en-GB" sz="2000" dirty="0" smtClean="0"/>
              <a:t>Journal </a:t>
            </a:r>
            <a:r>
              <a:rPr lang="en-GB" sz="2000" dirty="0"/>
              <a:t>of the American Society of Ageing, 2010</a:t>
            </a:r>
          </a:p>
          <a:p>
            <a:pPr marL="0" indent="0">
              <a:buNone/>
            </a:pPr>
            <a:r>
              <a:rPr lang="en-GB" sz="2000" b="1" dirty="0" smtClean="0"/>
              <a:t>4.The </a:t>
            </a:r>
            <a:r>
              <a:rPr lang="en-GB" sz="2000" b="1" dirty="0"/>
              <a:t>effects of a Multimodal Intervention on Outcomes of Persons With Early-Stage </a:t>
            </a:r>
            <a:r>
              <a:rPr lang="en-GB" sz="2000" b="1" dirty="0" smtClean="0"/>
              <a:t>Dementia</a:t>
            </a:r>
          </a:p>
          <a:p>
            <a:pPr marL="0" indent="0">
              <a:buNone/>
            </a:pPr>
            <a:r>
              <a:rPr lang="en-GB" sz="2000" dirty="0" smtClean="0"/>
              <a:t>Sandy </a:t>
            </a:r>
            <a:r>
              <a:rPr lang="en-GB" sz="2000" dirty="0"/>
              <a:t>C. </a:t>
            </a:r>
            <a:r>
              <a:rPr lang="en-GB" sz="2000" dirty="0" err="1"/>
              <a:t>Burgener</a:t>
            </a:r>
            <a:r>
              <a:rPr lang="en-GB" sz="2000" dirty="0"/>
              <a:t>, PhD, APRN-BC, </a:t>
            </a:r>
            <a:r>
              <a:rPr lang="en-GB" sz="2000" dirty="0" err="1"/>
              <a:t>FAAn</a:t>
            </a:r>
            <a:r>
              <a:rPr lang="en-GB" sz="2000" dirty="0"/>
              <a:t>, Yang </a:t>
            </a:r>
            <a:r>
              <a:rPr lang="en-GB" sz="2000" dirty="0" err="1"/>
              <a:t>Yang</a:t>
            </a:r>
            <a:r>
              <a:rPr lang="en-GB" sz="2000" dirty="0"/>
              <a:t>, PhD, Ruth Gilbert, MA, and Sara Marsh-</a:t>
            </a:r>
            <a:r>
              <a:rPr lang="en-GB" sz="2000" dirty="0" err="1"/>
              <a:t>Yant</a:t>
            </a:r>
            <a:r>
              <a:rPr lang="en-GB" sz="2000" dirty="0"/>
              <a:t>, </a:t>
            </a:r>
            <a:r>
              <a:rPr lang="en-GB" sz="2000" dirty="0" smtClean="0"/>
              <a:t>MSW</a:t>
            </a:r>
            <a:endParaRPr lang="en-GB" sz="2000" dirty="0"/>
          </a:p>
          <a:p>
            <a:pPr marL="0" indent="0">
              <a:buNone/>
            </a:pPr>
            <a:r>
              <a:rPr lang="en-GB" sz="2000" dirty="0" smtClean="0"/>
              <a:t>American </a:t>
            </a:r>
            <a:r>
              <a:rPr lang="en-GB" sz="2000" dirty="0"/>
              <a:t>Journal of Alzheimer’s Disease &amp; Other Dementias  </a:t>
            </a:r>
            <a:r>
              <a:rPr lang="en-GB" sz="2000" dirty="0" smtClean="0"/>
              <a:t>2008</a:t>
            </a:r>
          </a:p>
          <a:p>
            <a:pPr marL="0" indent="0">
              <a:buNone/>
            </a:pPr>
            <a:r>
              <a:rPr lang="en-GB" sz="2000" b="1" dirty="0" smtClean="0"/>
              <a:t>5. The SEA (Social Cognition and Emotional Assessment): A Clinical Neuropsychological Tool for Early Diagnosis of Frontal Variant of </a:t>
            </a:r>
            <a:r>
              <a:rPr lang="en-GB" sz="2000" b="1" dirty="0" err="1" smtClean="0"/>
              <a:t>Frontotemporal</a:t>
            </a:r>
            <a:r>
              <a:rPr lang="en-GB" sz="2000" b="1" dirty="0" smtClean="0"/>
              <a:t> Lobar Degeneration </a:t>
            </a:r>
            <a:endParaRPr lang="en-GB" sz="2000" b="1" dirty="0"/>
          </a:p>
          <a:p>
            <a:pPr marL="0" indent="0">
              <a:buNone/>
            </a:pPr>
            <a:r>
              <a:rPr lang="en-GB" sz="2000" dirty="0" smtClean="0"/>
              <a:t>Richard Levy, Bruno Dubois, </a:t>
            </a:r>
            <a:r>
              <a:rPr lang="en-GB" sz="2000" dirty="0" err="1" smtClean="0"/>
              <a:t>Aurelie</a:t>
            </a:r>
            <a:r>
              <a:rPr lang="en-GB" sz="2000" dirty="0" smtClean="0"/>
              <a:t> </a:t>
            </a:r>
            <a:r>
              <a:rPr lang="en-GB" sz="2000" dirty="0" err="1" smtClean="0"/>
              <a:t>Funkiewiez</a:t>
            </a:r>
            <a:r>
              <a:rPr lang="en-GB" sz="2000" dirty="0" smtClean="0"/>
              <a:t>, </a:t>
            </a:r>
            <a:r>
              <a:rPr lang="en-GB" sz="2000" dirty="0" err="1" smtClean="0"/>
              <a:t>Maxime</a:t>
            </a:r>
            <a:r>
              <a:rPr lang="en-GB" sz="2000" dirty="0" smtClean="0"/>
              <a:t> </a:t>
            </a:r>
            <a:r>
              <a:rPr lang="en-GB" sz="2000" dirty="0" err="1" smtClean="0"/>
              <a:t>Bertoux</a:t>
            </a:r>
            <a:r>
              <a:rPr lang="en-GB" sz="2000" dirty="0" smtClean="0"/>
              <a:t>, Leonardo Cruz de Souza</a:t>
            </a:r>
          </a:p>
          <a:p>
            <a:pPr marL="0" indent="0">
              <a:buNone/>
            </a:pPr>
            <a:r>
              <a:rPr lang="en-GB" sz="2000" dirty="0" smtClean="0"/>
              <a:t>Neuropsychology, 2012</a:t>
            </a:r>
            <a:endParaRPr lang="en-GB" sz="2000" dirty="0"/>
          </a:p>
          <a:p>
            <a:pPr marL="0" indent="0">
              <a:buNone/>
            </a:pPr>
            <a:endParaRPr lang="en-GB" sz="2000" dirty="0"/>
          </a:p>
          <a:p>
            <a:endParaRPr lang="en-GB" dirty="0"/>
          </a:p>
        </p:txBody>
      </p:sp>
    </p:spTree>
    <p:extLst>
      <p:ext uri="{BB962C8B-B14F-4D97-AF65-F5344CB8AC3E}">
        <p14:creationId xmlns:p14="http://schemas.microsoft.com/office/powerpoint/2010/main" val="21078888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8125" y="2022642"/>
            <a:ext cx="9969622" cy="4001095"/>
          </a:xfrm>
          <a:prstGeom prst="rect">
            <a:avLst/>
          </a:prstGeom>
        </p:spPr>
        <p:txBody>
          <a:bodyPr wrap="square">
            <a:spAutoFit/>
          </a:bodyPr>
          <a:lstStyle/>
          <a:p>
            <a:r>
              <a:rPr lang="en-GB" sz="2000" b="1" dirty="0">
                <a:solidFill>
                  <a:srgbClr val="FFFF00"/>
                </a:solidFill>
              </a:rPr>
              <a:t>Get support to help you take </a:t>
            </a:r>
            <a:r>
              <a:rPr lang="en-GB" sz="2000" b="1" dirty="0" smtClean="0">
                <a:solidFill>
                  <a:srgbClr val="FFFF00"/>
                </a:solidFill>
              </a:rPr>
              <a:t>control</a:t>
            </a:r>
          </a:p>
          <a:p>
            <a:endParaRPr lang="en-GB" b="1" dirty="0"/>
          </a:p>
          <a:p>
            <a:r>
              <a:rPr lang="en-GB" dirty="0"/>
              <a:t>Living with a long-term condition brings challenges and it's important to have the confidence, support and information to take control of your condition. This is called </a:t>
            </a:r>
            <a:r>
              <a:rPr lang="en-GB" dirty="0">
                <a:solidFill>
                  <a:srgbClr val="FFFF00"/>
                </a:solidFill>
              </a:rPr>
              <a:t>self care</a:t>
            </a:r>
            <a:r>
              <a:rPr lang="en-GB" dirty="0"/>
              <a:t>, which means looking after yourself in a healthy way, whether it’s taking your medicine properly or doing some exercise. </a:t>
            </a:r>
            <a:endParaRPr lang="en-GB" dirty="0" smtClean="0"/>
          </a:p>
          <a:p>
            <a:endParaRPr lang="en-GB" dirty="0"/>
          </a:p>
          <a:p>
            <a:r>
              <a:rPr lang="en-GB" dirty="0"/>
              <a:t>Self care doesn't mean you need to manage on your own. You can expect lots</a:t>
            </a:r>
            <a:br>
              <a:rPr lang="en-GB" dirty="0"/>
            </a:br>
            <a:r>
              <a:rPr lang="en-GB" dirty="0"/>
              <a:t>of support from the NHS, including: </a:t>
            </a:r>
            <a:endParaRPr lang="en-GB" dirty="0" smtClean="0"/>
          </a:p>
          <a:p>
            <a:endParaRPr lang="en-GB" dirty="0"/>
          </a:p>
          <a:p>
            <a:r>
              <a:rPr lang="en-GB" dirty="0" smtClean="0">
                <a:solidFill>
                  <a:srgbClr val="FFFF00"/>
                </a:solidFill>
              </a:rPr>
              <a:t>Healthy </a:t>
            </a:r>
            <a:r>
              <a:rPr lang="en-GB" dirty="0">
                <a:solidFill>
                  <a:srgbClr val="FFFF00"/>
                </a:solidFill>
              </a:rPr>
              <a:t>lifestyle support</a:t>
            </a:r>
            <a:r>
              <a:rPr lang="en-GB" dirty="0"/>
              <a:t>: helping you </a:t>
            </a:r>
            <a:r>
              <a:rPr lang="en-GB" dirty="0">
                <a:solidFill>
                  <a:srgbClr val="FFFF00"/>
                </a:solidFill>
              </a:rPr>
              <a:t>improve your diet and exercise regime</a:t>
            </a:r>
            <a:r>
              <a:rPr lang="en-GB" dirty="0"/>
              <a:t>  </a:t>
            </a:r>
          </a:p>
          <a:p>
            <a:r>
              <a:rPr lang="en-GB" dirty="0" smtClean="0">
                <a:solidFill>
                  <a:srgbClr val="FFFF00"/>
                </a:solidFill>
              </a:rPr>
              <a:t>Information</a:t>
            </a:r>
            <a:r>
              <a:rPr lang="en-GB" dirty="0">
                <a:solidFill>
                  <a:srgbClr val="FFFF00"/>
                </a:solidFill>
              </a:rPr>
              <a:t>: </a:t>
            </a:r>
            <a:r>
              <a:rPr lang="en-GB" dirty="0"/>
              <a:t>advice about your condition and its treatment </a:t>
            </a:r>
          </a:p>
          <a:p>
            <a:r>
              <a:rPr lang="en-GB" dirty="0" smtClean="0">
                <a:solidFill>
                  <a:srgbClr val="FFFF00"/>
                </a:solidFill>
              </a:rPr>
              <a:t>Training</a:t>
            </a:r>
            <a:r>
              <a:rPr lang="en-GB" dirty="0"/>
              <a:t>: helping you feel more confident about living with your condition </a:t>
            </a:r>
          </a:p>
          <a:p>
            <a:r>
              <a:rPr lang="en-GB" dirty="0" smtClean="0"/>
              <a:t>Tools </a:t>
            </a:r>
            <a:r>
              <a:rPr lang="en-GB" dirty="0"/>
              <a:t>and equipment: making life easier at home </a:t>
            </a:r>
          </a:p>
          <a:p>
            <a:r>
              <a:rPr lang="en-GB" dirty="0" smtClean="0">
                <a:solidFill>
                  <a:srgbClr val="FFFF00"/>
                </a:solidFill>
              </a:rPr>
              <a:t>Support </a:t>
            </a:r>
            <a:r>
              <a:rPr lang="en-GB" dirty="0">
                <a:solidFill>
                  <a:srgbClr val="FFFF00"/>
                </a:solidFill>
              </a:rPr>
              <a:t>networks</a:t>
            </a:r>
            <a:r>
              <a:rPr lang="en-GB" dirty="0"/>
              <a:t>: help with finding people to share your experiences with </a:t>
            </a:r>
          </a:p>
        </p:txBody>
      </p:sp>
      <p:sp>
        <p:nvSpPr>
          <p:cNvPr id="3" name="Rectangle 2"/>
          <p:cNvSpPr/>
          <p:nvPr/>
        </p:nvSpPr>
        <p:spPr>
          <a:xfrm>
            <a:off x="2834936" y="540188"/>
            <a:ext cx="6096000" cy="1015663"/>
          </a:xfrm>
          <a:prstGeom prst="rect">
            <a:avLst/>
          </a:prstGeom>
        </p:spPr>
        <p:txBody>
          <a:bodyPr>
            <a:spAutoFit/>
          </a:bodyPr>
          <a:lstStyle/>
          <a:p>
            <a:pPr algn="ctr"/>
            <a:r>
              <a:rPr lang="en-GB" sz="2000" b="1" i="1" dirty="0">
                <a:solidFill>
                  <a:srgbClr val="FFFF00"/>
                </a:solidFill>
              </a:rPr>
              <a:t>Your </a:t>
            </a:r>
            <a:r>
              <a:rPr lang="en-GB" sz="2000" b="1" i="1" dirty="0" smtClean="0">
                <a:solidFill>
                  <a:srgbClr val="FFFF00"/>
                </a:solidFill>
              </a:rPr>
              <a:t>Health</a:t>
            </a:r>
            <a:r>
              <a:rPr lang="en-GB" sz="2000" b="1" i="1" dirty="0">
                <a:solidFill>
                  <a:srgbClr val="FFFF00"/>
                </a:solidFill>
              </a:rPr>
              <a:t>, your way</a:t>
            </a:r>
          </a:p>
          <a:p>
            <a:pPr algn="ctr"/>
            <a:r>
              <a:rPr lang="en-GB" sz="2000" b="1" i="1" dirty="0">
                <a:solidFill>
                  <a:srgbClr val="FFFF00"/>
                </a:solidFill>
              </a:rPr>
              <a:t>Your NHS guide to long-term conditions and self </a:t>
            </a:r>
            <a:r>
              <a:rPr lang="en-GB" sz="2000" b="1" i="1" dirty="0" smtClean="0">
                <a:solidFill>
                  <a:srgbClr val="FFFF00"/>
                </a:solidFill>
              </a:rPr>
              <a:t>care</a:t>
            </a:r>
          </a:p>
          <a:p>
            <a:pPr algn="ctr"/>
            <a:r>
              <a:rPr lang="en-GB" sz="2000" b="1" i="1" dirty="0" smtClean="0">
                <a:solidFill>
                  <a:srgbClr val="FFFF00"/>
                </a:solidFill>
              </a:rPr>
              <a:t>(NHS Choices website)</a:t>
            </a:r>
            <a:endParaRPr lang="en-GB" sz="2000" b="1" i="1" dirty="0">
              <a:solidFill>
                <a:srgbClr val="FFFF00"/>
              </a:solidFill>
            </a:endParaRPr>
          </a:p>
        </p:txBody>
      </p:sp>
    </p:spTree>
    <p:extLst>
      <p:ext uri="{BB962C8B-B14F-4D97-AF65-F5344CB8AC3E}">
        <p14:creationId xmlns:p14="http://schemas.microsoft.com/office/powerpoint/2010/main" val="4883087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338667" y="200025"/>
            <a:ext cx="11567584"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fontAlgn="base" hangingPunct="1">
              <a:spcBef>
                <a:spcPct val="0"/>
              </a:spcBef>
              <a:spcAft>
                <a:spcPct val="0"/>
              </a:spcAft>
              <a:defRPr/>
            </a:pPr>
            <a:r>
              <a:rPr lang="en-US" altLang="en-US" sz="2800" b="1" dirty="0" smtClean="0">
                <a:solidFill>
                  <a:srgbClr val="5FA369"/>
                </a:solidFill>
                <a:effectLst>
                  <a:outerShdw blurRad="38100" dist="38100" dir="2700000" algn="tl">
                    <a:srgbClr val="000000">
                      <a:alpha val="43137"/>
                    </a:srgbClr>
                  </a:outerShdw>
                </a:effectLst>
              </a:rPr>
              <a:t>TMW has Five ‘core’ understandings</a:t>
            </a:r>
            <a:r>
              <a:rPr lang="en-US" altLang="en-US" b="1" dirty="0" smtClean="0">
                <a:solidFill>
                  <a:srgbClr val="5FA369"/>
                </a:solidFill>
                <a:effectLst>
                  <a:outerShdw blurRad="38100" dist="38100" dir="2700000" algn="tl">
                    <a:srgbClr val="000000">
                      <a:alpha val="43137"/>
                    </a:srgbClr>
                  </a:outerShdw>
                </a:effectLst>
              </a:rPr>
              <a:t>:</a:t>
            </a:r>
          </a:p>
          <a:p>
            <a:pPr eaLnBrk="1" fontAlgn="base" hangingPunct="1">
              <a:spcBef>
                <a:spcPct val="0"/>
              </a:spcBef>
              <a:spcAft>
                <a:spcPct val="0"/>
              </a:spcAft>
              <a:defRPr/>
            </a:pPr>
            <a:endParaRPr lang="en-GB" altLang="en-US"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body reflects the mind and vice versa</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We can use the body to understand and heal the mind.</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Becoming present is the first step for change</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By being present we are no longer in habit or history - there can be a choice for something new.</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Soft Limit, or Natural Limit</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Allows a student of TMW to meet the movement or the challenge of life, where they are able.  </a:t>
            </a:r>
          </a:p>
          <a:p>
            <a:pPr eaLnBrk="1" fontAlgn="base" hangingPunct="1">
              <a:spcBef>
                <a:spcPct val="0"/>
              </a:spcBef>
              <a:spcAft>
                <a:spcPct val="0"/>
              </a:spcAft>
              <a:defRPr/>
            </a:pPr>
            <a:r>
              <a:rPr lang="en-US" altLang="en-US" dirty="0" smtClean="0">
                <a:solidFill>
                  <a:srgbClr val="FFFFFF"/>
                </a:solidFill>
              </a:rPr>
              <a:t>It is an enabling principle.  </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Mirroring</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Instead of the weak trying to follow and catch up with the strong </a:t>
            </a:r>
          </a:p>
          <a:p>
            <a:pPr eaLnBrk="1" fontAlgn="base" hangingPunct="1">
              <a:spcBef>
                <a:spcPct val="0"/>
              </a:spcBef>
              <a:spcAft>
                <a:spcPct val="0"/>
              </a:spcAft>
              <a:defRPr/>
            </a:pPr>
            <a:r>
              <a:rPr lang="en-US" altLang="en-US" dirty="0" smtClean="0">
                <a:solidFill>
                  <a:srgbClr val="FFFFFF"/>
                </a:solidFill>
              </a:rPr>
              <a:t>(thus creating striving and tension), the strong accompanies the weak </a:t>
            </a:r>
          </a:p>
          <a:p>
            <a:pPr eaLnBrk="1" fontAlgn="base" hangingPunct="1">
              <a:spcBef>
                <a:spcPct val="0"/>
              </a:spcBef>
              <a:spcAft>
                <a:spcPct val="0"/>
              </a:spcAft>
              <a:defRPr/>
            </a:pPr>
            <a:r>
              <a:rPr lang="en-US" altLang="en-US" dirty="0" smtClean="0">
                <a:solidFill>
                  <a:srgbClr val="FFFFFF"/>
                </a:solidFill>
              </a:rPr>
              <a:t>(giving support and confidence).</a:t>
            </a:r>
          </a:p>
          <a:p>
            <a:pPr eaLnBrk="1" fontAlgn="base" hangingPunct="1">
              <a:spcBef>
                <a:spcPct val="0"/>
              </a:spcBef>
              <a:spcAft>
                <a:spcPct val="0"/>
              </a:spcAft>
              <a:defRPr/>
            </a:pPr>
            <a:endParaRPr lang="en-GB" altLang="en-US"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Completeness</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That the unhelpful habits come from the strategies of survival </a:t>
            </a:r>
          </a:p>
          <a:p>
            <a:pPr eaLnBrk="1" fontAlgn="base" hangingPunct="1">
              <a:spcBef>
                <a:spcPct val="0"/>
              </a:spcBef>
              <a:spcAft>
                <a:spcPct val="0"/>
              </a:spcAft>
              <a:defRPr/>
            </a:pPr>
            <a:r>
              <a:rPr lang="en-US" altLang="en-US" dirty="0" smtClean="0">
                <a:solidFill>
                  <a:srgbClr val="FFFFFF"/>
                </a:solidFill>
              </a:rPr>
              <a:t>However, in our very </a:t>
            </a:r>
            <a:r>
              <a:rPr lang="en-US" altLang="en-US" dirty="0" err="1" smtClean="0">
                <a:solidFill>
                  <a:srgbClr val="FFFFFF"/>
                </a:solidFill>
              </a:rPr>
              <a:t>centre</a:t>
            </a:r>
            <a:r>
              <a:rPr lang="en-US" altLang="en-US" dirty="0" smtClean="0">
                <a:solidFill>
                  <a:srgbClr val="FFFFFF"/>
                </a:solidFill>
              </a:rPr>
              <a:t>, we are whole.</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ChangeArrowheads="1"/>
          </p:cNvSpPr>
          <p:nvPr/>
        </p:nvSpPr>
        <p:spPr bwMode="auto">
          <a:xfrm>
            <a:off x="338667" y="200025"/>
            <a:ext cx="11567584"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1" fontAlgn="base" hangingPunct="1">
              <a:spcBef>
                <a:spcPct val="0"/>
              </a:spcBef>
              <a:spcAft>
                <a:spcPct val="0"/>
              </a:spcAft>
              <a:defRPr/>
            </a:pPr>
            <a:r>
              <a:rPr lang="en-US" altLang="en-US" sz="2800" b="1" dirty="0" smtClean="0">
                <a:solidFill>
                  <a:srgbClr val="5FA369"/>
                </a:solidFill>
                <a:effectLst>
                  <a:outerShdw blurRad="38100" dist="38100" dir="2700000" algn="tl">
                    <a:srgbClr val="000000">
                      <a:alpha val="43137"/>
                    </a:srgbClr>
                  </a:outerShdw>
                </a:effectLst>
              </a:rPr>
              <a:t>TMW has Five ‘core’ understandings</a:t>
            </a:r>
            <a:r>
              <a:rPr lang="en-US" altLang="en-US" b="1" dirty="0" smtClean="0">
                <a:solidFill>
                  <a:srgbClr val="5FA369"/>
                </a:solidFill>
                <a:effectLst>
                  <a:outerShdw blurRad="38100" dist="38100" dir="2700000" algn="tl">
                    <a:srgbClr val="000000">
                      <a:alpha val="43137"/>
                    </a:srgbClr>
                  </a:outerShdw>
                </a:effectLst>
              </a:rPr>
              <a:t>:</a:t>
            </a:r>
          </a:p>
          <a:p>
            <a:pPr eaLnBrk="1" fontAlgn="base" hangingPunct="1">
              <a:spcBef>
                <a:spcPct val="0"/>
              </a:spcBef>
              <a:spcAft>
                <a:spcPct val="0"/>
              </a:spcAft>
              <a:defRPr/>
            </a:pPr>
            <a:endParaRPr lang="en-GB" altLang="en-US"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body reflects the mind and vice versa</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We can use the body to understand and heal the mind.</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Becoming present is the first step for change</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By being present we are no longer in habit or history - there can be a choice for something new.</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Soft Limit, or Natural Limit</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Allows a student of TMW to meet the movement or the challenge of life, where they are able.  </a:t>
            </a:r>
          </a:p>
          <a:p>
            <a:pPr eaLnBrk="1" fontAlgn="base" hangingPunct="1">
              <a:spcBef>
                <a:spcPct val="0"/>
              </a:spcBef>
              <a:spcAft>
                <a:spcPct val="0"/>
              </a:spcAft>
              <a:defRPr/>
            </a:pPr>
            <a:r>
              <a:rPr lang="en-US" altLang="en-US" dirty="0" smtClean="0">
                <a:solidFill>
                  <a:srgbClr val="FFFFFF"/>
                </a:solidFill>
              </a:rPr>
              <a:t>It is an enabling principle.  </a:t>
            </a:r>
            <a:endParaRPr lang="en-GB" altLang="en-US" dirty="0" smtClean="0">
              <a:solidFill>
                <a:srgbClr val="FFFFFF"/>
              </a:solidFill>
            </a:endParaRPr>
          </a:p>
          <a:p>
            <a:pPr eaLnBrk="1" fontAlgn="base" hangingPunct="1">
              <a:spcBef>
                <a:spcPct val="0"/>
              </a:spcBef>
              <a:spcAft>
                <a:spcPct val="0"/>
              </a:spcAft>
              <a:defRPr/>
            </a:pPr>
            <a:endParaRPr lang="en-US" altLang="en-US" b="1"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Mirroring</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Instead of the weak trying to follow and catch up with the strong </a:t>
            </a:r>
          </a:p>
          <a:p>
            <a:pPr eaLnBrk="1" fontAlgn="base" hangingPunct="1">
              <a:spcBef>
                <a:spcPct val="0"/>
              </a:spcBef>
              <a:spcAft>
                <a:spcPct val="0"/>
              </a:spcAft>
              <a:defRPr/>
            </a:pPr>
            <a:r>
              <a:rPr lang="en-US" altLang="en-US" dirty="0" smtClean="0">
                <a:solidFill>
                  <a:srgbClr val="FFFFFF"/>
                </a:solidFill>
              </a:rPr>
              <a:t>(thus creating striving and tension), the strong accompanies the weak </a:t>
            </a:r>
          </a:p>
          <a:p>
            <a:pPr eaLnBrk="1" fontAlgn="base" hangingPunct="1">
              <a:spcBef>
                <a:spcPct val="0"/>
              </a:spcBef>
              <a:spcAft>
                <a:spcPct val="0"/>
              </a:spcAft>
              <a:defRPr/>
            </a:pPr>
            <a:r>
              <a:rPr lang="en-US" altLang="en-US" dirty="0" smtClean="0">
                <a:solidFill>
                  <a:srgbClr val="FFFFFF"/>
                </a:solidFill>
              </a:rPr>
              <a:t>(giving support and confidence).</a:t>
            </a:r>
          </a:p>
          <a:p>
            <a:pPr eaLnBrk="1" fontAlgn="base" hangingPunct="1">
              <a:spcBef>
                <a:spcPct val="0"/>
              </a:spcBef>
              <a:spcAft>
                <a:spcPct val="0"/>
              </a:spcAft>
              <a:defRPr/>
            </a:pPr>
            <a:endParaRPr lang="en-GB" altLang="en-US" dirty="0" smtClean="0">
              <a:solidFill>
                <a:srgbClr val="FFFFFF"/>
              </a:solidFill>
            </a:endParaRPr>
          </a:p>
          <a:p>
            <a:pPr eaLnBrk="1" fontAlgn="base" hangingPunct="1">
              <a:spcBef>
                <a:spcPct val="0"/>
              </a:spcBef>
              <a:spcAft>
                <a:spcPct val="0"/>
              </a:spcAft>
              <a:buFontTx/>
              <a:buChar char="•"/>
              <a:defRPr/>
            </a:pPr>
            <a:r>
              <a:rPr lang="en-US" altLang="en-US" sz="2400" b="1" dirty="0" smtClean="0">
                <a:solidFill>
                  <a:srgbClr val="FFFF00"/>
                </a:solidFill>
              </a:rPr>
              <a:t>The principle of Completeness</a:t>
            </a:r>
            <a:r>
              <a:rPr lang="en-US" altLang="en-US" dirty="0" smtClean="0">
                <a:solidFill>
                  <a:srgbClr val="FFFFFF"/>
                </a:solidFill>
              </a:rPr>
              <a:t>: </a:t>
            </a:r>
          </a:p>
          <a:p>
            <a:pPr eaLnBrk="1" fontAlgn="base" hangingPunct="1">
              <a:spcBef>
                <a:spcPct val="0"/>
              </a:spcBef>
              <a:spcAft>
                <a:spcPct val="0"/>
              </a:spcAft>
              <a:defRPr/>
            </a:pPr>
            <a:r>
              <a:rPr lang="en-US" altLang="en-US" dirty="0" smtClean="0">
                <a:solidFill>
                  <a:srgbClr val="FFFFFF"/>
                </a:solidFill>
              </a:rPr>
              <a:t>That the unhelpful habits come from the strategies of survival </a:t>
            </a:r>
          </a:p>
          <a:p>
            <a:pPr eaLnBrk="1" fontAlgn="base" hangingPunct="1">
              <a:spcBef>
                <a:spcPct val="0"/>
              </a:spcBef>
              <a:spcAft>
                <a:spcPct val="0"/>
              </a:spcAft>
              <a:defRPr/>
            </a:pPr>
            <a:r>
              <a:rPr lang="en-US" altLang="en-US" dirty="0" smtClean="0">
                <a:solidFill>
                  <a:srgbClr val="FFFFFF"/>
                </a:solidFill>
              </a:rPr>
              <a:t>However, in our very </a:t>
            </a:r>
            <a:r>
              <a:rPr lang="en-US" altLang="en-US" dirty="0" err="1" smtClean="0">
                <a:solidFill>
                  <a:srgbClr val="FFFFFF"/>
                </a:solidFill>
              </a:rPr>
              <a:t>centre</a:t>
            </a:r>
            <a:r>
              <a:rPr lang="en-US" altLang="en-US" dirty="0" smtClean="0">
                <a:solidFill>
                  <a:srgbClr val="FFFFFF"/>
                </a:solidFill>
              </a:rPr>
              <a:t>, we are whole.</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1295400" y="260803"/>
            <a:ext cx="9499600" cy="925513"/>
          </a:xfrm>
        </p:spPr>
        <p:txBody>
          <a:bodyPr anchorCtr="0"/>
          <a:lstStyle/>
          <a:p>
            <a:pPr eaLnBrk="1" hangingPunct="1">
              <a:defRPr/>
            </a:pPr>
            <a:r>
              <a:rPr lang="en-GB" dirty="0" smtClean="0">
                <a:solidFill>
                  <a:schemeClr val="accent6"/>
                </a:solidFill>
              </a:rPr>
              <a:t>TMW Outline</a:t>
            </a:r>
          </a:p>
        </p:txBody>
      </p:sp>
      <p:sp>
        <p:nvSpPr>
          <p:cNvPr id="5123" name="TextBox 2"/>
          <p:cNvSpPr txBox="1">
            <a:spLocks noChangeArrowheads="1"/>
          </p:cNvSpPr>
          <p:nvPr/>
        </p:nvSpPr>
        <p:spPr bwMode="auto">
          <a:xfrm>
            <a:off x="1200453" y="1268418"/>
            <a:ext cx="9215967" cy="4370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 typeface="Verdana" pitchFamily="34" charset="0"/>
              <a:buAutoNum type="arabicPeriod"/>
            </a:pPr>
            <a:r>
              <a:rPr lang="en-GB" altLang="en-US" sz="2000" b="1" smtClean="0">
                <a:solidFill>
                  <a:srgbClr val="002060"/>
                </a:solidFill>
                <a:latin typeface="Verdana" pitchFamily="34" charset="0"/>
              </a:rPr>
              <a:t>Connect and Warm up</a:t>
            </a:r>
            <a:r>
              <a:rPr lang="en-GB" altLang="en-US" sz="1800" smtClean="0">
                <a:solidFill>
                  <a:srgbClr val="002060"/>
                </a:solidFill>
                <a:latin typeface="Verdana" pitchFamily="34" charset="0"/>
              </a:rPr>
              <a:t> </a:t>
            </a:r>
            <a:r>
              <a:rPr lang="en-GB" altLang="en-US" sz="1800" smtClean="0">
                <a:solidFill>
                  <a:srgbClr val="FFFF00"/>
                </a:solidFill>
                <a:latin typeface="Verdana" pitchFamily="34" charset="0"/>
              </a:rPr>
              <a:t>– A sequence of 4 movements aimed at stimulating and awakening the individual. Helping them re-connect with their body / mind, and mobilise flexibility. </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2000" b="1" smtClean="0">
                <a:solidFill>
                  <a:srgbClr val="002060"/>
                </a:solidFill>
                <a:latin typeface="Verdana" pitchFamily="34" charset="0"/>
              </a:rPr>
              <a:t>Breathe and open</a:t>
            </a:r>
            <a:r>
              <a:rPr lang="en-GB" altLang="en-US" sz="1800" smtClean="0">
                <a:solidFill>
                  <a:srgbClr val="002060"/>
                </a:solidFill>
                <a:latin typeface="Verdana" pitchFamily="34" charset="0"/>
              </a:rPr>
              <a:t> </a:t>
            </a:r>
            <a:r>
              <a:rPr lang="en-GB" altLang="en-US" sz="1800" smtClean="0">
                <a:solidFill>
                  <a:srgbClr val="FFFF00"/>
                </a:solidFill>
                <a:latin typeface="Verdana" pitchFamily="34" charset="0"/>
              </a:rPr>
              <a:t>– A series of 4 movements that supports and builds on breathing, balance, greater flexibility and core strength / stability and self-awareness.</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2000" b="1" smtClean="0">
                <a:solidFill>
                  <a:srgbClr val="002060"/>
                </a:solidFill>
                <a:latin typeface="Verdana" pitchFamily="34" charset="0"/>
              </a:rPr>
              <a:t>Heal and Energise</a:t>
            </a:r>
            <a:r>
              <a:rPr lang="en-GB" altLang="en-US" sz="1800" smtClean="0">
                <a:solidFill>
                  <a:srgbClr val="002060"/>
                </a:solidFill>
                <a:latin typeface="Verdana" pitchFamily="34" charset="0"/>
              </a:rPr>
              <a:t> </a:t>
            </a:r>
            <a:r>
              <a:rPr lang="en-GB" altLang="en-US" sz="1800" smtClean="0">
                <a:solidFill>
                  <a:srgbClr val="FFFF00"/>
                </a:solidFill>
                <a:latin typeface="Verdana" pitchFamily="34" charset="0"/>
              </a:rPr>
              <a:t>– This sequence stimulates and ‘grounds’ energy; switching attention between the internal and external world, work on dynamic balance, core stability and ‘base of support’.</a:t>
            </a:r>
          </a:p>
          <a:p>
            <a:pPr eaLnBrk="1" fontAlgn="base" hangingPunct="1">
              <a:spcBef>
                <a:spcPct val="0"/>
              </a:spcBef>
              <a:spcAft>
                <a:spcPct val="0"/>
              </a:spcAft>
              <a:buClrTx/>
              <a:buFont typeface="Verdana" pitchFamily="34" charset="0"/>
              <a:buAutoNum type="arabicPeriod"/>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Verdana" pitchFamily="34" charset="0"/>
              <a:buAutoNum type="arabicPeriod"/>
            </a:pPr>
            <a:r>
              <a:rPr lang="en-GB" altLang="en-US" sz="2000" b="1" smtClean="0">
                <a:solidFill>
                  <a:srgbClr val="002060"/>
                </a:solidFill>
                <a:latin typeface="Verdana" pitchFamily="34" charset="0"/>
              </a:rPr>
              <a:t>Return to Centre</a:t>
            </a:r>
            <a:r>
              <a:rPr lang="en-GB" altLang="en-US" sz="1800" smtClean="0">
                <a:solidFill>
                  <a:srgbClr val="002060"/>
                </a:solidFill>
                <a:latin typeface="Verdana" pitchFamily="34" charset="0"/>
              </a:rPr>
              <a:t> </a:t>
            </a:r>
            <a:r>
              <a:rPr lang="en-GB" altLang="en-US" sz="1800" smtClean="0">
                <a:solidFill>
                  <a:srgbClr val="FFFF00"/>
                </a:solidFill>
                <a:latin typeface="Verdana" pitchFamily="34" charset="0"/>
              </a:rPr>
              <a:t>– A short section to complete the sequence, consolidates the ‘return to centre’ as a daily ‘mind / body’ anchor gesture, stretch and warm down.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ppt_x</p:attrName>
                                        </p:attrNameLst>
                                      </p:cBhvr>
                                      <p:tavLst>
                                        <p:tav tm="0">
                                          <p:val>
                                            <p:strVal val="#ppt_x-.2"/>
                                          </p:val>
                                        </p:tav>
                                        <p:tav tm="100000">
                                          <p:val>
                                            <p:strVal val="#ppt_x"/>
                                          </p:val>
                                        </p:tav>
                                      </p:tavLst>
                                    </p:anim>
                                    <p:anim calcmode="lin" valueType="num">
                                      <p:cBhvr>
                                        <p:cTn id="8" dur="1000" fill="hold"/>
                                        <p:tgtEl>
                                          <p:spTgt spid="286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27051" y="0"/>
            <a:ext cx="10972800" cy="941388"/>
          </a:xfrm>
        </p:spPr>
        <p:txBody>
          <a:bodyPr/>
          <a:lstStyle/>
          <a:p>
            <a:pPr eaLnBrk="1" hangingPunct="1">
              <a:defRPr/>
            </a:pPr>
            <a:r>
              <a:rPr lang="en-GB" sz="3200" dirty="0" smtClean="0">
                <a:solidFill>
                  <a:schemeClr val="accent6"/>
                </a:solidFill>
              </a:rPr>
              <a:t>The Evidence</a:t>
            </a:r>
          </a:p>
        </p:txBody>
      </p:sp>
      <p:sp>
        <p:nvSpPr>
          <p:cNvPr id="25603" name="Rectangle 3"/>
          <p:cNvSpPr>
            <a:spLocks noGrp="1" noChangeArrowheads="1"/>
          </p:cNvSpPr>
          <p:nvPr>
            <p:ph type="body" idx="1"/>
          </p:nvPr>
        </p:nvSpPr>
        <p:spPr>
          <a:xfrm>
            <a:off x="624417" y="837058"/>
            <a:ext cx="10972800" cy="4899025"/>
          </a:xfrm>
        </p:spPr>
        <p:txBody>
          <a:bodyPr/>
          <a:lstStyle/>
          <a:p>
            <a:pPr eaLnBrk="1" hangingPunct="1">
              <a:lnSpc>
                <a:spcPct val="90000"/>
              </a:lnSpc>
              <a:defRPr/>
            </a:pPr>
            <a:r>
              <a:rPr lang="en-GB" sz="2400" dirty="0" smtClean="0">
                <a:solidFill>
                  <a:srgbClr val="FFFF00"/>
                </a:solidFill>
              </a:rPr>
              <a:t>Wang, Collet and Lau (2004)</a:t>
            </a:r>
            <a:r>
              <a:rPr lang="en-GB" dirty="0" smtClean="0"/>
              <a:t> </a:t>
            </a:r>
            <a:r>
              <a:rPr lang="en-GB" sz="1800" dirty="0" smtClean="0"/>
              <a:t>reviewed the beneficial effects of Tai Chi on health outcomes and concluded that it can improve cardiovascular fitness, balance control and flexibility in patients with chronic conditions.</a:t>
            </a:r>
            <a:r>
              <a:rPr lang="en-GB" dirty="0" smtClean="0"/>
              <a:t> </a:t>
            </a:r>
          </a:p>
          <a:p>
            <a:pPr eaLnBrk="1" hangingPunct="1">
              <a:lnSpc>
                <a:spcPct val="90000"/>
              </a:lnSpc>
              <a:defRPr/>
            </a:pPr>
            <a:r>
              <a:rPr lang="en-GB" sz="2400" dirty="0" smtClean="0">
                <a:solidFill>
                  <a:srgbClr val="FFFF00"/>
                </a:solidFill>
              </a:rPr>
              <a:t>Wang, </a:t>
            </a:r>
            <a:r>
              <a:rPr lang="en-GB" sz="2400" dirty="0" err="1" smtClean="0">
                <a:solidFill>
                  <a:srgbClr val="FFFF00"/>
                </a:solidFill>
              </a:rPr>
              <a:t>Bannuru</a:t>
            </a:r>
            <a:r>
              <a:rPr lang="en-GB" sz="2400" dirty="0" smtClean="0">
                <a:solidFill>
                  <a:srgbClr val="FFFF00"/>
                </a:solidFill>
              </a:rPr>
              <a:t>, </a:t>
            </a:r>
            <a:r>
              <a:rPr lang="en-GB" sz="2400" dirty="0" err="1" smtClean="0">
                <a:solidFill>
                  <a:srgbClr val="FFFF00"/>
                </a:solidFill>
              </a:rPr>
              <a:t>Ramel</a:t>
            </a:r>
            <a:r>
              <a:rPr lang="en-GB" sz="2400" dirty="0" smtClean="0">
                <a:solidFill>
                  <a:srgbClr val="FFFF00"/>
                </a:solidFill>
              </a:rPr>
              <a:t>, </a:t>
            </a:r>
            <a:r>
              <a:rPr lang="en-GB" sz="2400" dirty="0" err="1" smtClean="0">
                <a:solidFill>
                  <a:srgbClr val="FFFF00"/>
                </a:solidFill>
              </a:rPr>
              <a:t>Kupelnick</a:t>
            </a:r>
            <a:r>
              <a:rPr lang="en-GB" sz="2400" dirty="0" smtClean="0">
                <a:solidFill>
                  <a:srgbClr val="FFFF00"/>
                </a:solidFill>
              </a:rPr>
              <a:t>, Scott and </a:t>
            </a:r>
            <a:r>
              <a:rPr lang="en-GB" sz="2400" dirty="0" err="1" smtClean="0">
                <a:solidFill>
                  <a:srgbClr val="FFFF00"/>
                </a:solidFill>
              </a:rPr>
              <a:t>Schmid</a:t>
            </a:r>
            <a:r>
              <a:rPr lang="en-GB" sz="2400" dirty="0" smtClean="0">
                <a:solidFill>
                  <a:srgbClr val="FFFF00"/>
                </a:solidFill>
              </a:rPr>
              <a:t> (2010)</a:t>
            </a:r>
            <a:r>
              <a:rPr lang="en-GB" dirty="0" smtClean="0"/>
              <a:t> </a:t>
            </a:r>
            <a:r>
              <a:rPr lang="en-GB" sz="1800" dirty="0" smtClean="0"/>
              <a:t>reviewed the evidence and concluded that Tai Chi was associated with reduced stress, anxiety, depression and mood disturbance and increased self-esteem.</a:t>
            </a:r>
            <a:r>
              <a:rPr lang="en-GB" dirty="0" smtClean="0"/>
              <a:t> </a:t>
            </a:r>
          </a:p>
          <a:p>
            <a:pPr eaLnBrk="1" hangingPunct="1">
              <a:lnSpc>
                <a:spcPct val="90000"/>
              </a:lnSpc>
              <a:defRPr/>
            </a:pPr>
            <a:r>
              <a:rPr lang="en-GB" sz="2400" dirty="0" err="1" smtClean="0">
                <a:solidFill>
                  <a:srgbClr val="FFFF00"/>
                </a:solidFill>
              </a:rPr>
              <a:t>Gemmell</a:t>
            </a:r>
            <a:r>
              <a:rPr lang="en-GB" sz="2400" dirty="0" smtClean="0">
                <a:solidFill>
                  <a:srgbClr val="FFFF00"/>
                </a:solidFill>
              </a:rPr>
              <a:t> and </a:t>
            </a:r>
            <a:r>
              <a:rPr lang="en-GB" sz="2400" dirty="0" err="1" smtClean="0">
                <a:solidFill>
                  <a:srgbClr val="FFFF00"/>
                </a:solidFill>
              </a:rPr>
              <a:t>Leathem</a:t>
            </a:r>
            <a:r>
              <a:rPr lang="en-GB" sz="2400" dirty="0" smtClean="0">
                <a:solidFill>
                  <a:srgbClr val="FFFF00"/>
                </a:solidFill>
              </a:rPr>
              <a:t> (2006)</a:t>
            </a:r>
            <a:r>
              <a:rPr lang="en-GB" dirty="0" smtClean="0"/>
              <a:t> </a:t>
            </a:r>
            <a:r>
              <a:rPr lang="en-GB" sz="1800" dirty="0" smtClean="0"/>
              <a:t>examined the effects of tai chi on individuals with traumatic brain injury (TBI). They found that individuals with TBI reported being less tense, afraid, confused, angry and sad, and more energetic and happier after tai chi.</a:t>
            </a:r>
          </a:p>
          <a:p>
            <a:pPr eaLnBrk="1" hangingPunct="1">
              <a:lnSpc>
                <a:spcPct val="90000"/>
              </a:lnSpc>
              <a:defRPr/>
            </a:pPr>
            <a:r>
              <a:rPr lang="en-GB" dirty="0" smtClean="0"/>
              <a:t> </a:t>
            </a:r>
            <a:r>
              <a:rPr lang="en-GB" sz="2400" dirty="0" smtClean="0">
                <a:solidFill>
                  <a:srgbClr val="FFFF00"/>
                </a:solidFill>
              </a:rPr>
              <a:t>Zhang et al, 2012; </a:t>
            </a:r>
            <a:r>
              <a:rPr lang="en-GB" sz="2400" dirty="0" err="1" smtClean="0">
                <a:solidFill>
                  <a:srgbClr val="FFFF00"/>
                </a:solidFill>
              </a:rPr>
              <a:t>Alperson</a:t>
            </a:r>
            <a:r>
              <a:rPr lang="en-GB" sz="2400" dirty="0" smtClean="0">
                <a:solidFill>
                  <a:srgbClr val="FFFF00"/>
                </a:solidFill>
              </a:rPr>
              <a:t>, S.Y. and Berger, V.W., (2012)</a:t>
            </a:r>
            <a:r>
              <a:rPr lang="en-GB" dirty="0" smtClean="0"/>
              <a:t> </a:t>
            </a:r>
            <a:r>
              <a:rPr lang="en-GB" sz="1600" dirty="0" smtClean="0"/>
              <a:t>S</a:t>
            </a:r>
            <a:r>
              <a:rPr lang="en-GB" sz="1800" dirty="0" smtClean="0"/>
              <a:t>tudies into these approaches have suffered from flawed methodologies including inadequate control groups, poorly defined methodology and inadequate outcome measures.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p:txBody>
          <a:bodyPr anchorCtr="0"/>
          <a:lstStyle/>
          <a:p>
            <a:pPr eaLnBrk="1" hangingPunct="1">
              <a:defRPr/>
            </a:pPr>
            <a:r>
              <a:rPr lang="en-GB" sz="3600" dirty="0" smtClean="0">
                <a:solidFill>
                  <a:schemeClr val="accent6"/>
                </a:solidFill>
              </a:rPr>
              <a:t>Primary Goals in Neurological Conditions</a:t>
            </a:r>
          </a:p>
        </p:txBody>
      </p:sp>
      <p:sp>
        <p:nvSpPr>
          <p:cNvPr id="7171" name="TextBox 2"/>
          <p:cNvSpPr txBox="1">
            <a:spLocks noChangeArrowheads="1"/>
          </p:cNvSpPr>
          <p:nvPr/>
        </p:nvSpPr>
        <p:spPr bwMode="auto">
          <a:xfrm>
            <a:off x="1007536" y="1629210"/>
            <a:ext cx="1017693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 typeface="Wingdings" pitchFamily="2" charset="2"/>
              <a:buChar char="Ø"/>
            </a:pPr>
            <a:r>
              <a:rPr lang="en-GB" altLang="en-US" sz="1800" smtClean="0">
                <a:solidFill>
                  <a:srgbClr val="FFFF00"/>
                </a:solidFill>
                <a:latin typeface="Verdana" pitchFamily="34" charset="0"/>
              </a:rPr>
              <a:t>Stimulate  and balance energy</a:t>
            </a:r>
          </a:p>
          <a:p>
            <a:pPr eaLnBrk="1" fontAlgn="base" hangingPunct="1">
              <a:spcBef>
                <a:spcPct val="0"/>
              </a:spcBef>
              <a:spcAft>
                <a:spcPct val="0"/>
              </a:spcAft>
              <a:buClrTx/>
              <a:buFont typeface="Wingdings" pitchFamily="2" charset="2"/>
              <a:buChar char="Ø"/>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Wingdings" pitchFamily="2" charset="2"/>
              <a:buChar char="Ø"/>
            </a:pPr>
            <a:r>
              <a:rPr lang="en-GB" altLang="en-US" sz="1800" smtClean="0">
                <a:solidFill>
                  <a:srgbClr val="FFFF00"/>
                </a:solidFill>
                <a:latin typeface="Verdana" pitchFamily="34" charset="0"/>
              </a:rPr>
              <a:t>Introduce purposeful activity, exercise and structure.</a:t>
            </a:r>
          </a:p>
          <a:p>
            <a:pPr eaLnBrk="1" fontAlgn="base" hangingPunct="1">
              <a:spcBef>
                <a:spcPct val="0"/>
              </a:spcBef>
              <a:spcAft>
                <a:spcPct val="0"/>
              </a:spcAft>
              <a:buClrTx/>
              <a:buFont typeface="Wingdings" pitchFamily="2" charset="2"/>
              <a:buChar char="Ø"/>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Wingdings" pitchFamily="2" charset="2"/>
              <a:buChar char="Ø"/>
            </a:pPr>
            <a:r>
              <a:rPr lang="en-GB" altLang="en-US" sz="1800" smtClean="0">
                <a:solidFill>
                  <a:srgbClr val="FFFF00"/>
                </a:solidFill>
                <a:latin typeface="Verdana" pitchFamily="34" charset="0"/>
              </a:rPr>
              <a:t>Use ‘Embodied Mindfulness’ to:</a:t>
            </a:r>
          </a:p>
          <a:p>
            <a:pPr eaLnBrk="1" fontAlgn="base" hangingPunct="1">
              <a:spcBef>
                <a:spcPct val="0"/>
              </a:spcBef>
              <a:spcAft>
                <a:spcPct val="0"/>
              </a:spcAft>
              <a:buClrTx/>
              <a:buFont typeface="Wingdings" pitchFamily="2" charset="2"/>
              <a:buChar char="Ø"/>
            </a:pPr>
            <a:endParaRPr lang="en-GB" altLang="en-US" sz="1800" smtClean="0">
              <a:solidFill>
                <a:srgbClr val="FFFF00"/>
              </a:solidFill>
              <a:latin typeface="Verdana" pitchFamily="34" charset="0"/>
            </a:endParaRPr>
          </a:p>
          <a:p>
            <a:pPr lvl="1" eaLnBrk="1" fontAlgn="base" hangingPunct="1">
              <a:spcBef>
                <a:spcPct val="0"/>
              </a:spcBef>
              <a:spcAft>
                <a:spcPct val="0"/>
              </a:spcAft>
              <a:buFont typeface="Wingdings" pitchFamily="2" charset="2"/>
              <a:buChar char="Ø"/>
            </a:pPr>
            <a:r>
              <a:rPr lang="en-GB" altLang="en-US" sz="1800" smtClean="0">
                <a:solidFill>
                  <a:srgbClr val="FFFF00"/>
                </a:solidFill>
                <a:latin typeface="Verdana" pitchFamily="34" charset="0"/>
              </a:rPr>
              <a:t>Manage anxiety, depression anger and paranoia</a:t>
            </a:r>
          </a:p>
          <a:p>
            <a:pPr lvl="1" eaLnBrk="1" fontAlgn="base" hangingPunct="1">
              <a:spcBef>
                <a:spcPct val="0"/>
              </a:spcBef>
              <a:spcAft>
                <a:spcPct val="0"/>
              </a:spcAft>
              <a:buFont typeface="Wingdings" pitchFamily="2" charset="2"/>
              <a:buChar char="Ø"/>
            </a:pPr>
            <a:r>
              <a:rPr lang="en-GB" altLang="en-US" sz="1800" smtClean="0">
                <a:solidFill>
                  <a:srgbClr val="FFFF00"/>
                </a:solidFill>
                <a:latin typeface="Verdana" pitchFamily="34" charset="0"/>
              </a:rPr>
              <a:t>Reduce harmful rumination</a:t>
            </a:r>
          </a:p>
          <a:p>
            <a:pPr lvl="1" eaLnBrk="1" fontAlgn="base" hangingPunct="1">
              <a:spcBef>
                <a:spcPct val="0"/>
              </a:spcBef>
              <a:spcAft>
                <a:spcPct val="0"/>
              </a:spcAft>
              <a:buFont typeface="Wingdings" pitchFamily="2" charset="2"/>
              <a:buChar char="Ø"/>
            </a:pPr>
            <a:r>
              <a:rPr lang="en-GB" altLang="en-US" sz="1800" smtClean="0">
                <a:solidFill>
                  <a:srgbClr val="FFFF00"/>
                </a:solidFill>
                <a:latin typeface="Verdana" pitchFamily="34" charset="0"/>
              </a:rPr>
              <a:t>Introduce ‘grounding in the senses’ to increase pleasure by remaining present centred.</a:t>
            </a:r>
          </a:p>
        </p:txBody>
      </p:sp>
      <p:sp>
        <p:nvSpPr>
          <p:cNvPr id="7172" name="TextBox 3"/>
          <p:cNvSpPr txBox="1">
            <a:spLocks noChangeArrowheads="1"/>
          </p:cNvSpPr>
          <p:nvPr/>
        </p:nvSpPr>
        <p:spPr bwMode="auto">
          <a:xfrm>
            <a:off x="912284" y="4724618"/>
            <a:ext cx="93112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lr>
                <a:schemeClr val="hlink"/>
              </a:buClr>
              <a:buChar char="•"/>
              <a:defRPr sz="3200">
                <a:solidFill>
                  <a:schemeClr val="tx1"/>
                </a:solidFill>
                <a:latin typeface="Garamond" pitchFamily="18" charset="0"/>
              </a:defRPr>
            </a:lvl1pPr>
            <a:lvl2pPr marL="742950" indent="-285750" eaLnBrk="0" hangingPunct="0">
              <a:spcBef>
                <a:spcPct val="20000"/>
              </a:spcBef>
              <a:buChar char="–"/>
              <a:defRPr sz="2800">
                <a:solidFill>
                  <a:schemeClr val="tx1"/>
                </a:solidFill>
                <a:latin typeface="Garamond" pitchFamily="18" charset="0"/>
              </a:defRPr>
            </a:lvl2pPr>
            <a:lvl3pPr marL="1143000" indent="-228600" eaLnBrk="0" hangingPunct="0">
              <a:spcBef>
                <a:spcPct val="20000"/>
              </a:spcBef>
              <a:buClr>
                <a:schemeClr val="tx2"/>
              </a:buClr>
              <a:buChar char="•"/>
              <a:defRPr sz="2400">
                <a:solidFill>
                  <a:schemeClr val="tx1"/>
                </a:solidFill>
                <a:latin typeface="Garamond" pitchFamily="18" charset="0"/>
              </a:defRPr>
            </a:lvl3pPr>
            <a:lvl4pPr marL="1600200" indent="-228600" eaLnBrk="0" hangingPunct="0">
              <a:spcBef>
                <a:spcPct val="20000"/>
              </a:spcBef>
              <a:buChar char="–"/>
              <a:defRPr sz="2000">
                <a:solidFill>
                  <a:schemeClr val="tx1"/>
                </a:solidFill>
                <a:latin typeface="Garamond" pitchFamily="18" charset="0"/>
              </a:defRPr>
            </a:lvl4pPr>
            <a:lvl5pPr marL="2057400" indent="-228600" eaLnBrk="0" hangingPunct="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eaLnBrk="1" fontAlgn="base" hangingPunct="1">
              <a:spcBef>
                <a:spcPct val="0"/>
              </a:spcBef>
              <a:spcAft>
                <a:spcPct val="0"/>
              </a:spcAft>
              <a:buClrTx/>
              <a:buFont typeface="Wingdings" pitchFamily="2" charset="2"/>
              <a:buChar char="Ø"/>
            </a:pPr>
            <a:r>
              <a:rPr lang="en-GB" altLang="en-US" sz="1800" smtClean="0">
                <a:solidFill>
                  <a:srgbClr val="FFFF00"/>
                </a:solidFill>
                <a:latin typeface="Verdana" pitchFamily="34" charset="0"/>
              </a:rPr>
              <a:t>Improve core stability, balance, ‘range of movement’ and ‘base of support’.</a:t>
            </a:r>
          </a:p>
          <a:p>
            <a:pPr eaLnBrk="1" fontAlgn="base" hangingPunct="1">
              <a:spcBef>
                <a:spcPct val="0"/>
              </a:spcBef>
              <a:spcAft>
                <a:spcPct val="0"/>
              </a:spcAft>
              <a:buClrTx/>
              <a:buFont typeface="Wingdings" pitchFamily="2" charset="2"/>
              <a:buChar char="Ø"/>
            </a:pPr>
            <a:endParaRPr lang="en-GB" altLang="en-US" sz="1800" smtClean="0">
              <a:solidFill>
                <a:srgbClr val="FFFF00"/>
              </a:solidFill>
              <a:latin typeface="Verdana" pitchFamily="34" charset="0"/>
            </a:endParaRPr>
          </a:p>
          <a:p>
            <a:pPr eaLnBrk="1" fontAlgn="base" hangingPunct="1">
              <a:spcBef>
                <a:spcPct val="0"/>
              </a:spcBef>
              <a:spcAft>
                <a:spcPct val="0"/>
              </a:spcAft>
              <a:buClrTx/>
              <a:buFont typeface="Wingdings" pitchFamily="2" charset="2"/>
              <a:buChar char="Ø"/>
            </a:pPr>
            <a:r>
              <a:rPr lang="en-GB" altLang="en-US" sz="1800" smtClean="0">
                <a:solidFill>
                  <a:srgbClr val="FFFF00"/>
                </a:solidFill>
                <a:latin typeface="Verdana" pitchFamily="34" charset="0"/>
              </a:rPr>
              <a:t>Facilitate a ‘maintenance’ group-based programme for families, teams and groups.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ppt_x</p:attrName>
                                        </p:attrNameLst>
                                      </p:cBhvr>
                                      <p:tavLst>
                                        <p:tav tm="0">
                                          <p:val>
                                            <p:strVal val="#ppt_x-.2"/>
                                          </p:val>
                                        </p:tav>
                                        <p:tav tm="100000">
                                          <p:val>
                                            <p:strVal val="#ppt_x"/>
                                          </p:val>
                                        </p:tav>
                                      </p:tavLst>
                                    </p:anim>
                                    <p:anim calcmode="lin" valueType="num">
                                      <p:cBhvr>
                                        <p:cTn id="8" dur="1000" fill="hold"/>
                                        <p:tgtEl>
                                          <p:spTgt spid="266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theme/theme1.xml><?xml version="1.0" encoding="utf-8"?>
<a:theme xmlns:a="http://schemas.openxmlformats.org/drawingml/2006/main" name="Summer">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10.xml><?xml version="1.0" encoding="utf-8"?>
<a:theme xmlns:a="http://schemas.openxmlformats.org/drawingml/2006/main" name="10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1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2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3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4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5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6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7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8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9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0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1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Teamwork">
  <a:themeElements>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fontScheme name="Teamwork">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work 1">
        <a:dk1>
          <a:srgbClr val="000078"/>
        </a:dk1>
        <a:lt1>
          <a:srgbClr val="FFFFFF"/>
        </a:lt1>
        <a:dk2>
          <a:srgbClr val="000066"/>
        </a:dk2>
        <a:lt2>
          <a:srgbClr val="CCECFF"/>
        </a:lt2>
        <a:accent1>
          <a:srgbClr val="0099CC"/>
        </a:accent1>
        <a:accent2>
          <a:srgbClr val="008080"/>
        </a:accent2>
        <a:accent3>
          <a:srgbClr val="AAAAB8"/>
        </a:accent3>
        <a:accent4>
          <a:srgbClr val="DADADA"/>
        </a:accent4>
        <a:accent5>
          <a:srgbClr val="AACAE2"/>
        </a:accent5>
        <a:accent6>
          <a:srgbClr val="007373"/>
        </a:accent6>
        <a:hlink>
          <a:srgbClr val="00FFCC"/>
        </a:hlink>
        <a:folHlink>
          <a:srgbClr val="6699FF"/>
        </a:folHlink>
      </a:clrScheme>
      <a:clrMap bg1="dk2" tx1="lt1" bg2="dk1" tx2="lt2" accent1="accent1" accent2="accent2" accent3="accent3" accent4="accent4" accent5="accent5" accent6="accent6" hlink="hlink" folHlink="folHlink"/>
    </a:extraClrScheme>
    <a:extraClrScheme>
      <a:clrScheme name="Teamwork 2">
        <a:dk1>
          <a:srgbClr val="0000A6"/>
        </a:dk1>
        <a:lt1>
          <a:srgbClr val="FFFFFF"/>
        </a:lt1>
        <a:dk2>
          <a:srgbClr val="000099"/>
        </a:dk2>
        <a:lt2>
          <a:srgbClr val="CCFFFF"/>
        </a:lt2>
        <a:accent1>
          <a:srgbClr val="00CCFF"/>
        </a:accent1>
        <a:accent2>
          <a:srgbClr val="FFE701"/>
        </a:accent2>
        <a:accent3>
          <a:srgbClr val="AAAACA"/>
        </a:accent3>
        <a:accent4>
          <a:srgbClr val="DADADA"/>
        </a:accent4>
        <a:accent5>
          <a:srgbClr val="AAE2FF"/>
        </a:accent5>
        <a:accent6>
          <a:srgbClr val="E7D101"/>
        </a:accent6>
        <a:hlink>
          <a:srgbClr val="FFCC66"/>
        </a:hlink>
        <a:folHlink>
          <a:srgbClr val="00CA00"/>
        </a:folHlink>
      </a:clrScheme>
      <a:clrMap bg1="dk2" tx1="lt1" bg2="dk1" tx2="lt2" accent1="accent1" accent2="accent2" accent3="accent3" accent4="accent4" accent5="accent5" accent6="accent6" hlink="hlink" folHlink="folHlink"/>
    </a:extraClrScheme>
    <a:extraClrScheme>
      <a:clrScheme name="Teamwork 3">
        <a:dk1>
          <a:srgbClr val="000000"/>
        </a:dk1>
        <a:lt1>
          <a:srgbClr val="E0EBF6"/>
        </a:lt1>
        <a:dk2>
          <a:srgbClr val="77A4AF"/>
        </a:dk2>
        <a:lt2>
          <a:srgbClr val="F3F7FB"/>
        </a:lt2>
        <a:accent1>
          <a:srgbClr val="B9C4D7"/>
        </a:accent1>
        <a:accent2>
          <a:srgbClr val="B1A1C5"/>
        </a:accent2>
        <a:accent3>
          <a:srgbClr val="EDF3FA"/>
        </a:accent3>
        <a:accent4>
          <a:srgbClr val="000000"/>
        </a:accent4>
        <a:accent5>
          <a:srgbClr val="D9DEE8"/>
        </a:accent5>
        <a:accent6>
          <a:srgbClr val="A091B2"/>
        </a:accent6>
        <a:hlink>
          <a:srgbClr val="3F2FB5"/>
        </a:hlink>
        <a:folHlink>
          <a:srgbClr val="318944"/>
        </a:folHlink>
      </a:clrScheme>
      <a:clrMap bg1="lt1" tx1="dk1" bg2="lt2" tx2="dk2" accent1="accent1" accent2="accent2" accent3="accent3" accent4="accent4" accent5="accent5" accent6="accent6" hlink="hlink" folHlink="folHlink"/>
    </a:extraClrScheme>
    <a:extraClrScheme>
      <a:clrScheme name="Teamwork 4">
        <a:dk1>
          <a:srgbClr val="006E6B"/>
        </a:dk1>
        <a:lt1>
          <a:srgbClr val="FFFFFF"/>
        </a:lt1>
        <a:dk2>
          <a:srgbClr val="006666"/>
        </a:dk2>
        <a:lt2>
          <a:srgbClr val="B9EFEE"/>
        </a:lt2>
        <a:accent1>
          <a:srgbClr val="33CCCC"/>
        </a:accent1>
        <a:accent2>
          <a:srgbClr val="6AB475"/>
        </a:accent2>
        <a:accent3>
          <a:srgbClr val="AAB8B8"/>
        </a:accent3>
        <a:accent4>
          <a:srgbClr val="DADADA"/>
        </a:accent4>
        <a:accent5>
          <a:srgbClr val="ADE2E2"/>
        </a:accent5>
        <a:accent6>
          <a:srgbClr val="5FA369"/>
        </a:accent6>
        <a:hlink>
          <a:srgbClr val="00FF99"/>
        </a:hlink>
        <a:folHlink>
          <a:srgbClr val="CCFF66"/>
        </a:folHlink>
      </a:clrScheme>
      <a:clrMap bg1="dk2" tx1="lt1" bg2="dk1" tx2="lt2" accent1="accent1" accent2="accent2" accent3="accent3" accent4="accent4" accent5="accent5" accent6="accent6" hlink="hlink" folHlink="folHlink"/>
    </a:extraClrScheme>
    <a:extraClrScheme>
      <a:clrScheme name="Teamwork 5">
        <a:dk1>
          <a:srgbClr val="8ABA8D"/>
        </a:dk1>
        <a:lt1>
          <a:srgbClr val="FFFFFF"/>
        </a:lt1>
        <a:dk2>
          <a:srgbClr val="6FB56D"/>
        </a:dk2>
        <a:lt2>
          <a:srgbClr val="DCF1F4"/>
        </a:lt2>
        <a:accent1>
          <a:srgbClr val="2E7E2E"/>
        </a:accent1>
        <a:accent2>
          <a:srgbClr val="25735D"/>
        </a:accent2>
        <a:accent3>
          <a:srgbClr val="BBD7BA"/>
        </a:accent3>
        <a:accent4>
          <a:srgbClr val="DADADA"/>
        </a:accent4>
        <a:accent5>
          <a:srgbClr val="ADC0AD"/>
        </a:accent5>
        <a:accent6>
          <a:srgbClr val="206853"/>
        </a:accent6>
        <a:hlink>
          <a:srgbClr val="FFFF00"/>
        </a:hlink>
        <a:folHlink>
          <a:srgbClr val="FFF4BF"/>
        </a:folHlink>
      </a:clrScheme>
      <a:clrMap bg1="dk2" tx1="lt1" bg2="dk1" tx2="lt2" accent1="accent1" accent2="accent2" accent3="accent3" accent4="accent4" accent5="accent5" accent6="accent6" hlink="hlink" folHlink="folHlink"/>
    </a:extraClrScheme>
    <a:extraClrScheme>
      <a:clrScheme name="Teamwork 6">
        <a:dk1>
          <a:srgbClr val="005400"/>
        </a:dk1>
        <a:lt1>
          <a:srgbClr val="FFFFFF"/>
        </a:lt1>
        <a:dk2>
          <a:srgbClr val="004800"/>
        </a:dk2>
        <a:lt2>
          <a:srgbClr val="D6D8C0"/>
        </a:lt2>
        <a:accent1>
          <a:srgbClr val="339933"/>
        </a:accent1>
        <a:accent2>
          <a:srgbClr val="7D8C70"/>
        </a:accent2>
        <a:accent3>
          <a:srgbClr val="AAB1AA"/>
        </a:accent3>
        <a:accent4>
          <a:srgbClr val="DADADA"/>
        </a:accent4>
        <a:accent5>
          <a:srgbClr val="ADCAAD"/>
        </a:accent5>
        <a:accent6>
          <a:srgbClr val="717E65"/>
        </a:accent6>
        <a:hlink>
          <a:srgbClr val="CCCC00"/>
        </a:hlink>
        <a:folHlink>
          <a:srgbClr val="85B3B1"/>
        </a:folHlink>
      </a:clrScheme>
      <a:clrMap bg1="dk2" tx1="lt1" bg2="dk1" tx2="lt2" accent1="accent1" accent2="accent2" accent3="accent3" accent4="accent4" accent5="accent5" accent6="accent6" hlink="hlink" folHlink="folHlink"/>
    </a:extraClrScheme>
    <a:extraClrScheme>
      <a:clrScheme name="Teamwork 7">
        <a:dk1>
          <a:srgbClr val="000000"/>
        </a:dk1>
        <a:lt1>
          <a:srgbClr val="F5F0BD"/>
        </a:lt1>
        <a:dk2>
          <a:srgbClr val="BD9D69"/>
        </a:dk2>
        <a:lt2>
          <a:srgbClr val="FFFFCC"/>
        </a:lt2>
        <a:accent1>
          <a:srgbClr val="CDBB77"/>
        </a:accent1>
        <a:accent2>
          <a:srgbClr val="F8EBD0"/>
        </a:accent2>
        <a:accent3>
          <a:srgbClr val="F9F6DB"/>
        </a:accent3>
        <a:accent4>
          <a:srgbClr val="000000"/>
        </a:accent4>
        <a:accent5>
          <a:srgbClr val="E3DABD"/>
        </a:accent5>
        <a:accent6>
          <a:srgbClr val="E1D5BC"/>
        </a:accent6>
        <a:hlink>
          <a:srgbClr val="FF9900"/>
        </a:hlink>
        <a:folHlink>
          <a:srgbClr val="C64B00"/>
        </a:folHlink>
      </a:clrScheme>
      <a:clrMap bg1="lt1" tx1="dk1" bg2="lt2" tx2="dk2" accent1="accent1" accent2="accent2" accent3="accent3" accent4="accent4" accent5="accent5" accent6="accent6" hlink="hlink" folHlink="folHlink"/>
    </a:extraClrScheme>
    <a:extraClrScheme>
      <a:clrScheme name="Teamwork 8">
        <a:dk1>
          <a:srgbClr val="000000"/>
        </a:dk1>
        <a:lt1>
          <a:srgbClr val="E2DDD4"/>
        </a:lt1>
        <a:dk2>
          <a:srgbClr val="000000"/>
        </a:dk2>
        <a:lt2>
          <a:srgbClr val="EFEBE3"/>
        </a:lt2>
        <a:accent1>
          <a:srgbClr val="F2F2F2"/>
        </a:accent1>
        <a:accent2>
          <a:srgbClr val="C4AD74"/>
        </a:accent2>
        <a:accent3>
          <a:srgbClr val="EEEBE6"/>
        </a:accent3>
        <a:accent4>
          <a:srgbClr val="000000"/>
        </a:accent4>
        <a:accent5>
          <a:srgbClr val="F7F7F7"/>
        </a:accent5>
        <a:accent6>
          <a:srgbClr val="B19C68"/>
        </a:accent6>
        <a:hlink>
          <a:srgbClr val="A46032"/>
        </a:hlink>
        <a:folHlink>
          <a:srgbClr val="8F8E73"/>
        </a:folHlink>
      </a:clrScheme>
      <a:clrMap bg1="lt1" tx1="dk1" bg2="lt2" tx2="dk2" accent1="accent1" accent2="accent2" accent3="accent3" accent4="accent4" accent5="accent5" accent6="accent6" hlink="hlink" folHlink="folHlink"/>
    </a:extraClrScheme>
    <a:extraClrScheme>
      <a:clrScheme name="Teamwork 9">
        <a:dk1>
          <a:srgbClr val="8A0000"/>
        </a:dk1>
        <a:lt1>
          <a:srgbClr val="FFFFFF"/>
        </a:lt1>
        <a:dk2>
          <a:srgbClr val="800000"/>
        </a:dk2>
        <a:lt2>
          <a:srgbClr val="FFFFCC"/>
        </a:lt2>
        <a:accent1>
          <a:srgbClr val="FF5831"/>
        </a:accent1>
        <a:accent2>
          <a:srgbClr val="C5543D"/>
        </a:accent2>
        <a:accent3>
          <a:srgbClr val="C0AAAA"/>
        </a:accent3>
        <a:accent4>
          <a:srgbClr val="DADADA"/>
        </a:accent4>
        <a:accent5>
          <a:srgbClr val="FFB4AD"/>
        </a:accent5>
        <a:accent6>
          <a:srgbClr val="B24B36"/>
        </a:accent6>
        <a:hlink>
          <a:srgbClr val="FFFFCC"/>
        </a:hlink>
        <a:folHlink>
          <a:srgbClr val="FF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Summer</Template>
  <TotalTime>737</TotalTime>
  <Words>3312</Words>
  <Application>Microsoft Office PowerPoint</Application>
  <PresentationFormat>Widescreen</PresentationFormat>
  <Paragraphs>406</Paragraphs>
  <Slides>36</Slides>
  <Notes>0</Notes>
  <HiddenSlides>0</HiddenSlides>
  <MMClips>0</MMClips>
  <ScaleCrop>false</ScaleCrop>
  <HeadingPairs>
    <vt:vector size="8" baseType="variant">
      <vt:variant>
        <vt:lpstr>Fonts Used</vt:lpstr>
      </vt:variant>
      <vt:variant>
        <vt:i4>10</vt:i4>
      </vt:variant>
      <vt:variant>
        <vt:lpstr>Theme</vt:lpstr>
      </vt:variant>
      <vt:variant>
        <vt:i4>21</vt:i4>
      </vt:variant>
      <vt:variant>
        <vt:lpstr>Embedded OLE Servers</vt:lpstr>
      </vt:variant>
      <vt:variant>
        <vt:i4>1</vt:i4>
      </vt:variant>
      <vt:variant>
        <vt:lpstr>Slide Titles</vt:lpstr>
      </vt:variant>
      <vt:variant>
        <vt:i4>36</vt:i4>
      </vt:variant>
    </vt:vector>
  </HeadingPairs>
  <TitlesOfParts>
    <vt:vector size="68" baseType="lpstr">
      <vt:lpstr>Arial</vt:lpstr>
      <vt:lpstr>Bradley Hand ITC</vt:lpstr>
      <vt:lpstr>Calibri</vt:lpstr>
      <vt:lpstr>Courier New</vt:lpstr>
      <vt:lpstr>Garamond</vt:lpstr>
      <vt:lpstr>Times New Roman</vt:lpstr>
      <vt:lpstr>Trebuchet MS</vt:lpstr>
      <vt:lpstr>Verdana</vt:lpstr>
      <vt:lpstr>Wingdings</vt:lpstr>
      <vt:lpstr>Wingdings 2</vt:lpstr>
      <vt:lpstr>Summer</vt:lpstr>
      <vt:lpstr>1_Teamwork</vt:lpstr>
      <vt:lpstr>3_Teamwork</vt:lpstr>
      <vt:lpstr>4_Teamwork</vt:lpstr>
      <vt:lpstr>5_Teamwork</vt:lpstr>
      <vt:lpstr>6_Teamwork</vt:lpstr>
      <vt:lpstr>7_Teamwork</vt:lpstr>
      <vt:lpstr>8_Teamwork</vt:lpstr>
      <vt:lpstr>9_Teamwork</vt:lpstr>
      <vt:lpstr>10_Teamwork</vt:lpstr>
      <vt:lpstr>11_Teamwork</vt:lpstr>
      <vt:lpstr>12_Teamwork</vt:lpstr>
      <vt:lpstr>13_Teamwork</vt:lpstr>
      <vt:lpstr>14_Teamwork</vt:lpstr>
      <vt:lpstr>15_Teamwork</vt:lpstr>
      <vt:lpstr>16_Teamwork</vt:lpstr>
      <vt:lpstr>17_Teamwork</vt:lpstr>
      <vt:lpstr>18_Teamwork</vt:lpstr>
      <vt:lpstr>19_Teamwork</vt:lpstr>
      <vt:lpstr>20_Teamwork</vt:lpstr>
      <vt:lpstr>21_Teamwork</vt:lpstr>
      <vt:lpstr>Chart</vt:lpstr>
      <vt:lpstr>Health Psychology and Neuropsychology in Dementia - the foundation of Tai Chi Movement for Wellbeing (TMW) </vt:lpstr>
      <vt:lpstr>PowerPoint Presentation</vt:lpstr>
      <vt:lpstr>PowerPoint Presentation</vt:lpstr>
      <vt:lpstr>PowerPoint Presentation</vt:lpstr>
      <vt:lpstr>PowerPoint Presentation</vt:lpstr>
      <vt:lpstr>PowerPoint Presentation</vt:lpstr>
      <vt:lpstr>TMW Outline</vt:lpstr>
      <vt:lpstr>The Evidence</vt:lpstr>
      <vt:lpstr>Primary Goals in Neurological Conditions</vt:lpstr>
      <vt:lpstr>Aims for the Core Protocol</vt:lpstr>
      <vt:lpstr>TMW Teaching and Training</vt:lpstr>
      <vt:lpstr>PowerPoint Presentation</vt:lpstr>
      <vt:lpstr>PowerPoint Presentation</vt:lpstr>
      <vt:lpstr>PowerPoint Presentation</vt:lpstr>
      <vt:lpstr>PowerPoint Presentation</vt:lpstr>
      <vt:lpstr>PowerPoint Presentation</vt:lpstr>
      <vt:lpstr>PowerPoint Presentation</vt:lpstr>
      <vt:lpstr>Extended TMW Long Term Conditions Study. </vt:lpstr>
      <vt:lpstr>PowerPoint Presentation</vt:lpstr>
      <vt:lpstr>PowerPoint Presentation</vt:lpstr>
      <vt:lpstr>Service User’s Experience of TMW</vt:lpstr>
      <vt:lpstr>PowerPoint Presentation</vt:lpstr>
      <vt:lpstr>Summary and Conclusions</vt:lpstr>
      <vt:lpstr>Finally</vt:lpstr>
      <vt:lpstr>PowerPoint Presentation</vt:lpstr>
      <vt:lpstr>The effects of a Multimodal Intervention on Outcomes of Persons With Early-Stage Dementia (Burgener, Yang, Gilbert, Yant, 2008)</vt:lpstr>
      <vt:lpstr>PowerPoint Presentation</vt:lpstr>
      <vt:lpstr>  Reducing Disability in Alzheimer’s disease (RDAD) An evidence-Based Exercise and Behaviour Management Program for Dementia Care (Logsdon, Teri, 2010) </vt:lpstr>
      <vt:lpstr>PowerPoint Presentation</vt:lpstr>
      <vt:lpstr>PowerPoint Presentation</vt:lpstr>
      <vt:lpstr>The neuropsychlogy of dementia and cerebral blood flow</vt:lpstr>
      <vt:lpstr>The SEA (Social Cognition and Emotional Assessment): A Clinical Neuropsychological Tool for Early Diagnosis of Frontal Variant of Fronto-temporal Lobar Degeneration(fvFTD) (Levy, Dubois, 2011) </vt:lpstr>
      <vt:lpstr>PowerPoint Presentation</vt:lpstr>
      <vt:lpstr> Physical activity for preventing cognitive decline in people with mild cognitive impairment (MCI) (Barber, Clegg, Young, 2012) </vt:lpstr>
      <vt:lpstr>PowerPoint Presentation</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positive benefits of gentle exercise in dementia</dc:title>
  <dc:creator>eniko demjen</dc:creator>
  <cp:lastModifiedBy>Halliday Quinn</cp:lastModifiedBy>
  <cp:revision>40</cp:revision>
  <dcterms:created xsi:type="dcterms:W3CDTF">2015-05-08T21:02:02Z</dcterms:created>
  <dcterms:modified xsi:type="dcterms:W3CDTF">2016-01-06T14:14:44Z</dcterms:modified>
</cp:coreProperties>
</file>